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6" r:id="rId11"/>
    <p:sldId id="272" r:id="rId12"/>
    <p:sldId id="275" r:id="rId13"/>
    <p:sldId id="274" r:id="rId14"/>
    <p:sldId id="265" r:id="rId15"/>
    <p:sldId id="271" r:id="rId16"/>
    <p:sldId id="273" r:id="rId17"/>
    <p:sldId id="276" r:id="rId18"/>
    <p:sldId id="277" r:id="rId19"/>
    <p:sldId id="267" r:id="rId20"/>
    <p:sldId id="280" r:id="rId21"/>
    <p:sldId id="279" r:id="rId22"/>
    <p:sldId id="278" r:id="rId23"/>
    <p:sldId id="282" r:id="rId24"/>
    <p:sldId id="283" r:id="rId25"/>
    <p:sldId id="284" r:id="rId26"/>
    <p:sldId id="281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A7B5C1-CFC9-0A43-B0DB-44309BAB1355}">
          <p14:sldIdLst>
            <p14:sldId id="256"/>
          </p14:sldIdLst>
        </p14:section>
        <p14:section name="Contents" id="{B9A3BCD8-F40A-EC49-BB63-D6B65D7BFB87}">
          <p14:sldIdLst>
            <p14:sldId id="257"/>
            <p14:sldId id="259"/>
            <p14:sldId id="258"/>
            <p14:sldId id="262"/>
            <p14:sldId id="260"/>
            <p14:sldId id="261"/>
            <p14:sldId id="263"/>
            <p14:sldId id="264"/>
            <p14:sldId id="266"/>
            <p14:sldId id="272"/>
            <p14:sldId id="275"/>
            <p14:sldId id="274"/>
            <p14:sldId id="265"/>
            <p14:sldId id="271"/>
            <p14:sldId id="273"/>
            <p14:sldId id="276"/>
            <p14:sldId id="277"/>
            <p14:sldId id="267"/>
            <p14:sldId id="280"/>
            <p14:sldId id="279"/>
            <p14:sldId id="278"/>
            <p14:sldId id="282"/>
            <p14:sldId id="283"/>
            <p14:sldId id="284"/>
            <p14:sldId id="281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2"/>
    <p:restoredTop sz="94668"/>
  </p:normalViewPr>
  <p:slideViewPr>
    <p:cSldViewPr snapToGrid="0" snapToObjects="1">
      <p:cViewPr varScale="1">
        <p:scale>
          <a:sx n="97" d="100"/>
          <a:sy n="97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EFF8-8505-4B45-B0CB-36D98ED9A826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D4C2-6B10-1440-8DC9-2D33AC34A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6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F754D-1B4D-814D-B45B-EEBE0F18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071AD3-C14B-324E-99FD-3E121346B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5ED2B-30B8-984A-9D19-17ECC6BB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9A52-8AD1-3244-974F-BABA74F4FB07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C678A-BC19-954A-90A9-7EFC944F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23741-3B80-824D-AB3A-92C9AEB1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CEC88-2F1A-7C48-A3AB-6CE7500E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97B4F2-D603-6E4A-92D3-AE51C48E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0D870-87EB-6440-9168-94DA6239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5FA7-5B83-1342-A635-CCCD3D8B7085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65CA7F-369C-6144-919E-96BCDD6C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CBE2B-30E2-C84E-AFE8-62238B2C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A75CB9-7375-994C-8D5E-080582818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E0074-93EF-7E4C-8E66-B452EA285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70115-8746-4B48-8E21-AEE0061F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4EBF-143E-7B4D-825F-83373651F9DB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59431A-3229-7847-BA81-51F84505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52430-0B96-394A-850E-5B5CD02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C334-5F19-2A4A-B22D-BCAEECF7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19BD8-E645-5E42-AC3D-7E1AC7658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F974D-6501-AA4B-A3DE-6B2EAFA9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AF42-F00C-CB44-AC06-9E1E307BBE4F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8E5F8-63D2-2649-88F5-E4BDAE7E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5F0BE-8C37-5B48-B1CE-DE52B9C6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900EB-90AF-7245-A9F8-0294216C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87510-B365-544B-B260-4F9E1D27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6C14F-2F37-5644-AC1F-44B84DF8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F7EB-7A05-1F4E-BABD-57971BB55FC5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A92EE-A90A-274F-9BBC-3F791729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B182E-B789-9049-B876-3C61636F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8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0856-ADC3-7D46-B562-AAF84834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C7245-673A-4445-83C0-57729900A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439B99-7D7E-8A42-A044-37F8F79F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9F4AB2-DD9E-DA48-B863-54DABDD6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8CD-BB7D-074A-82F0-C676896023CE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DA984-B293-FE4B-B219-2454F967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9F2A9-13EB-BA46-AD3C-4B97F9AF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2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3F55E-2211-E24A-8EBD-C8ED6ABF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15F6D6-2582-5449-9EB8-2D680729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695D11-6954-A848-917B-C75BCCE88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BC1BF3-B9A5-074E-805C-07D3C17E3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52C436-CE4C-1243-A57B-9E0B02508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13FD26-9FC8-F242-A22D-180534F1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5706-4D78-4542-8802-B8C89C3FFA5D}" type="datetime1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F46249-9DAA-5741-9E6B-D29A99E2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9105F9-3359-9F43-B335-DEE823F6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35D0-3A8B-7A4A-BCB3-79769335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BD9084-7F95-5E4B-B30E-5338D6AD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B5C2-B9B3-D240-A862-7FF27B8DFFF9}" type="datetime1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391A3A-2FB1-5542-901E-BF29C4E5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5A6861-2C0E-9343-99CC-1E8E084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43DA6B-BAC6-5745-8E36-BD155905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507F-64F8-5347-B86A-A91D35511BFD}" type="datetime1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5A68F8-6563-F043-A95D-1C774F76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F9B2C2-811D-AB41-B366-CE96F70E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4E2EE-6682-164B-9215-7D1931BF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0955-2947-9E4C-8B7E-A41CAE97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A7D8C-473E-8D4A-AD18-0640E5BF5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DDB51-4F62-504C-B59C-ABC2EC3E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541-7843-DD40-91CA-3015B265553D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84670B-9B23-3E49-A4C0-764CD0C5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106EC-E515-3040-8A62-B7A698E3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6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C4FFB-763F-184D-A450-C19033E2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09880A-DFD8-0F4E-97D2-9BD478F5B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13511-7B39-9941-A213-9D3D2D4CB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EA7A6-31B1-AD40-9ED8-3CE6D771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4A03-8877-6647-8091-39FE13EC5FB1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621BE-5C91-B646-9630-5B33D10C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B16E0D-F8C0-BF41-8CF7-3AEADFA7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D9005-B8F5-5D47-A5F3-01FC81D3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369E3-C145-3A4A-9BDF-B31C51B7D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35C23-6AD8-E346-9813-A09D716C2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3275B-2D9A-054D-A4FB-C12621F890E1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E96C79-222B-D04B-A905-A967532E5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D9D40-6D59-7F4D-A765-4C34E4C28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D020-65BC-9F4E-8E0B-79F9EF3F7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B1D19-53F5-3E4B-B794-9E607CF01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844804"/>
            <a:ext cx="4805996" cy="2355595"/>
          </a:xfrm>
        </p:spPr>
        <p:txBody>
          <a:bodyPr anchor="t">
            <a:noAutofit/>
          </a:bodyPr>
          <a:lstStyle/>
          <a:p>
            <a:r>
              <a:rPr lang="en-US" sz="4000" dirty="0"/>
              <a:t>Coarse graining molecular dynamics with graph neural networks</a:t>
            </a:r>
            <a:br>
              <a:rPr lang="en-US" sz="4000" dirty="0"/>
            </a:br>
            <a:r>
              <a:rPr lang="en-US" sz="4000" dirty="0" err="1"/>
              <a:t>CGSchNet</a:t>
            </a:r>
            <a:r>
              <a:rPr lang="en-US" sz="4000" dirty="0"/>
              <a:t> model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6FBF79-477F-6F4D-8926-32756A8C9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661" y="3767965"/>
            <a:ext cx="4805691" cy="838831"/>
          </a:xfrm>
        </p:spPr>
        <p:txBody>
          <a:bodyPr anchor="b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Free University Berlin</a:t>
            </a:r>
          </a:p>
          <a:p>
            <a:r>
              <a:rPr lang="en-US" sz="2000" dirty="0">
                <a:solidFill>
                  <a:schemeClr val="tx2"/>
                </a:solidFill>
              </a:rPr>
              <a:t>ESR15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Google Shape;86;p13">
            <a:extLst>
              <a:ext uri="{FF2B5EF4-FFF2-40B4-BE49-F238E27FC236}">
                <a16:creationId xmlns:a16="http://schemas.microsoft.com/office/drawing/2014/main" id="{4137518A-B606-E24C-9DA7-9CFE1EBA1067}"/>
              </a:ext>
            </a:extLst>
          </p:cNvPr>
          <p:cNvPicPr/>
          <p:nvPr/>
        </p:nvPicPr>
        <p:blipFill rotWithShape="1">
          <a:blip r:embed="rId2"/>
          <a:srcRect t="2478"/>
          <a:stretch/>
        </p:blipFill>
        <p:spPr>
          <a:xfrm>
            <a:off x="340470" y="2779059"/>
            <a:ext cx="4141760" cy="22720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5DFDDD-C2A7-524A-B2EC-74610673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0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85A8E-48E9-534E-8F86-F4D188BB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 of variable set definition methods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22BC1B-F02C-D646-AC4B-F6880486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0" y="381000"/>
            <a:ext cx="6292878" cy="55168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Martini framework:</a:t>
            </a:r>
          </a:p>
          <a:p>
            <a:r>
              <a:rPr lang="en-US" sz="1700" dirty="0"/>
              <a:t>Deterministic approach</a:t>
            </a:r>
          </a:p>
          <a:p>
            <a:r>
              <a:rPr lang="en-US" sz="1700" dirty="0"/>
              <a:t>Relies on physically/biologically reasonable assumptions</a:t>
            </a:r>
          </a:p>
          <a:p>
            <a:r>
              <a:rPr lang="en-US" sz="1700" dirty="0"/>
              <a:t>Has a fixed mapping scheme</a:t>
            </a:r>
          </a:p>
          <a:p>
            <a:pPr marL="0" indent="0">
              <a:buNone/>
            </a:pPr>
            <a:r>
              <a:rPr lang="en-US" sz="1700" dirty="0"/>
              <a:t>Automated framework:</a:t>
            </a:r>
          </a:p>
          <a:p>
            <a:r>
              <a:rPr lang="en-US" sz="1700" dirty="0"/>
              <a:t>Preserve some physical features (such as symmetry)</a:t>
            </a:r>
          </a:p>
          <a:p>
            <a:r>
              <a:rPr lang="en-US" sz="1700" dirty="0"/>
              <a:t>Extremely hard to scale to the large molecules and becomes impractically slow due to the cost of enumerating all possible mapping schemes</a:t>
            </a:r>
          </a:p>
          <a:p>
            <a:pPr marL="0" indent="0">
              <a:buNone/>
            </a:pPr>
            <a:r>
              <a:rPr lang="en-US" sz="1700" dirty="0"/>
              <a:t>Autoencoder approach:</a:t>
            </a:r>
          </a:p>
          <a:p>
            <a:r>
              <a:rPr lang="en-US" sz="1700" dirty="0"/>
              <a:t>Does not require any ”physics” knowledge/no guaranties for output</a:t>
            </a:r>
          </a:p>
          <a:p>
            <a:r>
              <a:rPr lang="en-US" sz="1700" dirty="0"/>
              <a:t>End-to-end training, with backward mapping</a:t>
            </a:r>
          </a:p>
          <a:p>
            <a:r>
              <a:rPr lang="en-US" sz="1700" dirty="0"/>
              <a:t>Non-deterministic</a:t>
            </a:r>
          </a:p>
          <a:p>
            <a:r>
              <a:rPr lang="en-US" sz="1700" dirty="0"/>
              <a:t>Inherits ML weaknesses, such as issues with previously unseen data</a:t>
            </a:r>
          </a:p>
          <a:p>
            <a:endParaRPr lang="ru-RU" sz="1700" dirty="0"/>
          </a:p>
          <a:p>
            <a:endParaRPr lang="en-US" sz="17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A3C1C5-EB40-0B4B-A22E-E571542648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AF11C3-E831-0F49-BA67-0C90B6B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48FF17-D369-BC45-B11B-6E47F980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FA652-9F30-6342-908D-8C7420FB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29"/>
            <a:ext cx="10388674" cy="1073251"/>
          </a:xfrm>
        </p:spPr>
        <p:txBody>
          <a:bodyPr/>
          <a:lstStyle/>
          <a:p>
            <a:r>
              <a:rPr lang="en-US" dirty="0"/>
              <a:t>Variable set definition in </a:t>
            </a:r>
            <a:r>
              <a:rPr lang="en-US" dirty="0" err="1"/>
              <a:t>CGSchnet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DA652C-0CE8-5B4C-BF2B-D56F35456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0303"/>
                <a:ext cx="10515600" cy="4351338"/>
              </a:xfrm>
            </p:spPr>
            <p:txBody>
              <a:bodyPr/>
              <a:lstStyle/>
              <a:p>
                <a:r>
                  <a:rPr lang="en-US" dirty="0" err="1"/>
                  <a:t>CGnet</a:t>
                </a:r>
                <a:r>
                  <a:rPr lang="en-US" dirty="0"/>
                  <a:t> and, subsequently, </a:t>
                </a:r>
                <a:r>
                  <a:rPr lang="en-US" dirty="0" err="1"/>
                  <a:t>CGSchnet</a:t>
                </a:r>
                <a:r>
                  <a:rPr lang="en-US" dirty="0"/>
                  <a:t> variable set definition comes from </a:t>
                </a:r>
                <a:r>
                  <a:rPr lang="en-US" b="1" dirty="0"/>
                  <a:t>multiscale coarse-graining </a:t>
                </a:r>
                <a:r>
                  <a:rPr lang="en-US" dirty="0"/>
                  <a:t>method</a:t>
                </a:r>
              </a:p>
              <a:p>
                <a:r>
                  <a:rPr lang="en-US" dirty="0"/>
                  <a:t>All-atom positions </a:t>
                </a:r>
                <a:r>
                  <a:rPr lang="en-US" b="1" i="1" dirty="0"/>
                  <a:t>r</a:t>
                </a:r>
                <a:r>
                  <a:rPr lang="en-US" dirty="0"/>
                  <a:t> (N,3) mapped to beads positions </a:t>
                </a:r>
                <a:r>
                  <a:rPr lang="en-US" b="1" i="1" dirty="0"/>
                  <a:t>x</a:t>
                </a:r>
                <a:r>
                  <a:rPr lang="en-US" dirty="0"/>
                  <a:t> (n,3) n&lt;N using </a:t>
                </a:r>
                <a:r>
                  <a:rPr lang="en-US" b="1" dirty="0"/>
                  <a:t>linear</a:t>
                </a:r>
                <a:r>
                  <a:rPr lang="en-US" dirty="0"/>
                  <a:t> mapping operator: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9DA652C-0CE8-5B4C-BF2B-D56F35456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0303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AC774-C2EE-8E48-BEC2-BC819CC5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11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86EA4-6901-C640-9E4E-D7B714698F27}"/>
              </a:ext>
            </a:extLst>
          </p:cNvPr>
          <p:cNvSpPr txBox="1"/>
          <p:nvPr/>
        </p:nvSpPr>
        <p:spPr>
          <a:xfrm>
            <a:off x="8150774" y="3762841"/>
            <a:ext cx="85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Shape: (n, 3)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052F7CB-1B05-6B4F-ACA5-793277DFB72E}"/>
              </a:ext>
            </a:extLst>
          </p:cNvPr>
          <p:cNvGrpSpPr/>
          <p:nvPr/>
        </p:nvGrpSpPr>
        <p:grpSpPr>
          <a:xfrm>
            <a:off x="3043237" y="3429000"/>
            <a:ext cx="6105525" cy="3134103"/>
            <a:chOff x="2260600" y="3711416"/>
            <a:chExt cx="6105525" cy="313410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1158D3B-1DFA-A24B-AE88-48A91E080F9B}"/>
                </a:ext>
              </a:extLst>
            </p:cNvPr>
            <p:cNvGrpSpPr/>
            <p:nvPr/>
          </p:nvGrpSpPr>
          <p:grpSpPr>
            <a:xfrm>
              <a:off x="2260600" y="3711416"/>
              <a:ext cx="6105525" cy="2566353"/>
              <a:chOff x="2260600" y="3711416"/>
              <a:chExt cx="6105525" cy="2566353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5D2B865B-C32F-3D48-8FC4-0222EFA9F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1350" y="4283869"/>
                <a:ext cx="2070100" cy="1993900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C8B98C4B-FC53-9846-A736-ACF347059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600" y="4421188"/>
                <a:ext cx="1803400" cy="1778000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0FCEBB7D-AA05-234A-B809-1DB589300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3125" y="4732338"/>
                <a:ext cx="1143000" cy="11557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13E03F-DAC4-B346-B814-2A4446FD7DC0}"/>
                  </a:ext>
                </a:extLst>
              </p:cNvPr>
              <p:cNvSpPr txBox="1"/>
              <p:nvPr/>
            </p:nvSpPr>
            <p:spPr>
              <a:xfrm>
                <a:off x="2860953" y="3742130"/>
                <a:ext cx="8355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Shape: (n, N)</a:t>
                </a:r>
                <a:endParaRPr lang="ru-RU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8A6E6B-F762-D344-8005-B019861C6744}"/>
                  </a:ext>
                </a:extLst>
              </p:cNvPr>
              <p:cNvSpPr txBox="1"/>
              <p:nvPr/>
            </p:nvSpPr>
            <p:spPr>
              <a:xfrm>
                <a:off x="5005734" y="3711416"/>
                <a:ext cx="10734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Shape: (N, 3)</a:t>
                </a:r>
                <a:endParaRPr lang="ru-RU" dirty="0"/>
              </a:p>
            </p:txBody>
          </p:sp>
          <p:sp>
            <p:nvSpPr>
              <p:cNvPr id="11" name="Умножение 10">
                <a:extLst>
                  <a:ext uri="{FF2B5EF4-FFF2-40B4-BE49-F238E27FC236}">
                    <a16:creationId xmlns:a16="http://schemas.microsoft.com/office/drawing/2014/main" id="{E1B7490B-DC01-8446-96EC-ED2A8D512E85}"/>
                  </a:ext>
                </a:extLst>
              </p:cNvPr>
              <p:cNvSpPr/>
              <p:nvPr/>
            </p:nvSpPr>
            <p:spPr>
              <a:xfrm>
                <a:off x="4081895" y="5078274"/>
                <a:ext cx="463826" cy="463827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Равно 11">
                <a:extLst>
                  <a:ext uri="{FF2B5EF4-FFF2-40B4-BE49-F238E27FC236}">
                    <a16:creationId xmlns:a16="http://schemas.microsoft.com/office/drawing/2014/main" id="{D5A7AF13-D204-9442-866F-564545062236}"/>
                  </a:ext>
                </a:extLst>
              </p:cNvPr>
              <p:cNvSpPr/>
              <p:nvPr/>
            </p:nvSpPr>
            <p:spPr>
              <a:xfrm>
                <a:off x="6509905" y="5147254"/>
                <a:ext cx="526473" cy="325865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D71876-80BE-F149-BD1A-828EB42B4D9A}"/>
                </a:ext>
              </a:extLst>
            </p:cNvPr>
            <p:cNvSpPr txBox="1"/>
            <p:nvPr/>
          </p:nvSpPr>
          <p:spPr>
            <a:xfrm>
              <a:off x="2641860" y="6199188"/>
              <a:ext cx="1040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Mapping operator</a:t>
              </a:r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16C55F-4C1F-984B-94F4-6B7D1EB24508}"/>
                </a:ext>
              </a:extLst>
            </p:cNvPr>
            <p:cNvSpPr txBox="1"/>
            <p:nvPr/>
          </p:nvSpPr>
          <p:spPr>
            <a:xfrm>
              <a:off x="4773842" y="6125310"/>
              <a:ext cx="1425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 all-atom </a:t>
              </a:r>
              <a:r>
                <a:rPr lang="en-US" dirty="0" err="1"/>
                <a:t>coords</a:t>
              </a:r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32EAA7-4B10-4843-80B5-7AE60A06D1DD}"/>
                </a:ext>
              </a:extLst>
            </p:cNvPr>
            <p:cNvSpPr txBox="1"/>
            <p:nvPr/>
          </p:nvSpPr>
          <p:spPr>
            <a:xfrm>
              <a:off x="7274184" y="5851931"/>
              <a:ext cx="1040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CG beads </a:t>
              </a:r>
              <a:r>
                <a:rPr lang="en-US" dirty="0" err="1"/>
                <a:t>coords</a:t>
              </a:r>
              <a:endParaRPr lang="ru-RU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033D05-90F7-D84F-ADB4-DFDB38D44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21B84E-45CF-434F-AC73-2CF263CBB0F8}"/>
              </a:ext>
            </a:extLst>
          </p:cNvPr>
          <p:cNvSpPr txBox="1"/>
          <p:nvPr/>
        </p:nvSpPr>
        <p:spPr>
          <a:xfrm>
            <a:off x="59721" y="6501146"/>
            <a:ext cx="7244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/>
              <a:t>Noid</a:t>
            </a:r>
            <a:r>
              <a:rPr lang="en-US" sz="900" dirty="0"/>
              <a:t>, W &amp; Chu, </a:t>
            </a:r>
            <a:r>
              <a:rPr lang="en-US" sz="900" dirty="0" err="1"/>
              <a:t>Jhih</a:t>
            </a:r>
            <a:r>
              <a:rPr lang="en-US" sz="900" dirty="0"/>
              <a:t>-Wei &amp; Ayton, Gary &amp; </a:t>
            </a:r>
            <a:r>
              <a:rPr lang="en-US" sz="900" dirty="0" err="1"/>
              <a:t>Izvekov</a:t>
            </a:r>
            <a:r>
              <a:rPr lang="en-US" sz="900" dirty="0"/>
              <a:t>, Sergei &amp; </a:t>
            </a:r>
            <a:r>
              <a:rPr lang="en-US" sz="900" dirty="0" err="1"/>
              <a:t>Voth</a:t>
            </a:r>
            <a:r>
              <a:rPr lang="en-US" sz="900" dirty="0"/>
              <a:t>, Gregory &amp; Das, </a:t>
            </a:r>
            <a:r>
              <a:rPr lang="en-US" sz="900" dirty="0" err="1"/>
              <a:t>Avisek</a:t>
            </a:r>
            <a:r>
              <a:rPr lang="en-US" sz="900" dirty="0"/>
              <a:t> &amp; Andersen, Hans. (2008). The multiscale coarse-graining method. I. A rigorous bridge between atomistic and coarse-grained models. The Journal of chemical physics. 128. 244114. 10.1063/1.2938860.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13673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1BA10-03E7-964D-90BB-EEEF8F76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362"/>
            <a:ext cx="10515600" cy="1325563"/>
          </a:xfrm>
        </p:spPr>
        <p:txBody>
          <a:bodyPr/>
          <a:lstStyle/>
          <a:p>
            <a:r>
              <a:rPr lang="en-US" dirty="0"/>
              <a:t>Thermodynamic consistency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B2F0D6-3D26-404F-9DCD-4CECC3E77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1263"/>
                <a:ext cx="10515600" cy="51418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Denote </a:t>
                </a:r>
                <a:r>
                  <a:rPr lang="en-US" b="1" i="1" dirty="0"/>
                  <a:t>r</a:t>
                </a:r>
                <a:r>
                  <a:rPr lang="en-US" dirty="0"/>
                  <a:t> as all-atom configuration space, </a:t>
                </a:r>
                <a:r>
                  <a:rPr lang="en-US" b="1" i="1" dirty="0"/>
                  <a:t>x</a:t>
                </a:r>
                <a:r>
                  <a:rPr lang="en-US" dirty="0"/>
                  <a:t> - beads configuration space. It could be proven that coarse-grained energy </a:t>
                </a:r>
                <a:r>
                  <a:rPr lang="en-US" i="1" dirty="0"/>
                  <a:t>U(</a:t>
                </a:r>
                <a:r>
                  <a:rPr lang="en-US" b="1" i="1" dirty="0"/>
                  <a:t>x</a:t>
                </a:r>
                <a:r>
                  <a:rPr lang="en-US" dirty="0"/>
                  <a:t>) that is </a:t>
                </a:r>
                <a:r>
                  <a:rPr lang="en-US" i="1" dirty="0"/>
                  <a:t>exactly </a:t>
                </a:r>
                <a:r>
                  <a:rPr lang="en-US" b="1" dirty="0"/>
                  <a:t>thermodynamically consistent </a:t>
                </a:r>
                <a:r>
                  <a:rPr lang="en-US" dirty="0"/>
                  <a:t>with the atomistic energy </a:t>
                </a:r>
                <a:r>
                  <a:rPr lang="en-US" i="1" dirty="0"/>
                  <a:t>V(</a:t>
                </a:r>
                <a:r>
                  <a:rPr lang="en-US" b="1" i="1" dirty="0"/>
                  <a:t>r</a:t>
                </a:r>
                <a:r>
                  <a:rPr lang="en-US" i="1" dirty="0"/>
                  <a:t>) </a:t>
                </a:r>
                <a:r>
                  <a:rPr lang="en-US" dirty="0"/>
                  <a:t>can be expressed analytically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𝑐𝑔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𝑐𝑔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Due to reduced degrees of freedom </a:t>
                </a:r>
                <a:r>
                  <a:rPr lang="en-US" b="1" dirty="0"/>
                  <a:t>multiple AA configurations map to the same CG representation</a:t>
                </a:r>
                <a:r>
                  <a:rPr lang="en-US" dirty="0"/>
                  <a:t>, contributing to energy distribution through Dirac’s delta function.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0B2F0D6-3D26-404F-9DCD-4CECC3E77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1263"/>
                <a:ext cx="10515600" cy="5141812"/>
              </a:xfrm>
              <a:blipFill>
                <a:blip r:embed="rId2"/>
                <a:stretch>
                  <a:fillRect l="-1086" t="-2217" r="-241" b="-1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824F6E-126F-0344-AAAA-A666955C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A62FF-6C81-CE47-9FE4-79950B2FDBFA}"/>
              </a:ext>
            </a:extLst>
          </p:cNvPr>
          <p:cNvSpPr txBox="1"/>
          <p:nvPr/>
        </p:nvSpPr>
        <p:spPr>
          <a:xfrm>
            <a:off x="529353" y="6233375"/>
            <a:ext cx="9503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Noid</a:t>
            </a:r>
            <a:r>
              <a:rPr lang="en-US" sz="1000" dirty="0"/>
              <a:t>, W &amp; Chu, </a:t>
            </a:r>
            <a:r>
              <a:rPr lang="en-US" sz="1000" dirty="0" err="1"/>
              <a:t>Jhih</a:t>
            </a:r>
            <a:r>
              <a:rPr lang="en-US" sz="1000" dirty="0"/>
              <a:t>-Wei &amp; Ayton, Gary &amp; </a:t>
            </a:r>
            <a:r>
              <a:rPr lang="en-US" sz="1000" dirty="0" err="1"/>
              <a:t>Izvekov</a:t>
            </a:r>
            <a:r>
              <a:rPr lang="en-US" sz="1000" dirty="0"/>
              <a:t>, Sergei &amp; </a:t>
            </a:r>
            <a:r>
              <a:rPr lang="en-US" sz="1000" dirty="0" err="1"/>
              <a:t>Voth</a:t>
            </a:r>
            <a:r>
              <a:rPr lang="en-US" sz="1000" dirty="0"/>
              <a:t>, Gregory &amp; Das, </a:t>
            </a:r>
            <a:r>
              <a:rPr lang="en-US" sz="1000" dirty="0" err="1"/>
              <a:t>Avisek</a:t>
            </a:r>
            <a:r>
              <a:rPr lang="en-US" sz="1000" dirty="0"/>
              <a:t> &amp; Andersen, Hans. (2008). The multiscale coarse-graining method. I. A rigorous bridge between atomistic and coarse-grained models. The Journal of chemical physics. 128. 244114. 10.1063/1.2938860. </a:t>
            </a:r>
            <a:endParaRPr lang="ru-RU" sz="1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D8509E-37FE-C24E-8626-164750E9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B2FD8-90F8-AC4B-AC9A-94F10C90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CG variable set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52D144-3F16-F746-87EB-876CDA95F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836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Let’s consider </a:t>
                </a:r>
                <a:r>
                  <a:rPr lang="en-US" dirty="0" err="1"/>
                  <a:t>chiglolin</a:t>
                </a:r>
                <a:r>
                  <a:rPr lang="en-US" dirty="0"/>
                  <a:t> simulation data. The simplest case of mapping 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en-US" dirty="0"/>
                  <a:t> that guarantees </a:t>
                </a:r>
                <a:r>
                  <a:rPr lang="en-US" b="1" dirty="0"/>
                  <a:t>thermodynamic consistency </a:t>
                </a:r>
                <a:r>
                  <a:rPr lang="en-US" dirty="0"/>
                  <a:t>is just elimination of certain atoms: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mol = Molecule(“</a:t>
                </a:r>
                <a:r>
                  <a:rPr lang="en-US" sz="2000" dirty="0" err="1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chignolin.pdb</a:t>
                </a:r>
                <a:r>
                  <a:rPr lang="en-US" sz="2000" dirty="0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”)</a:t>
                </a:r>
              </a:p>
              <a:p>
                <a:pPr marL="0" indent="0" algn="ctr">
                  <a:buNone/>
                </a:pPr>
                <a:r>
                  <a:rPr lang="en-US" sz="2000" dirty="0" err="1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mol.filter</a:t>
                </a:r>
                <a:r>
                  <a:rPr lang="en-US" sz="2000" dirty="0"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("name CA")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52D144-3F16-F746-87EB-876CDA95F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8368"/>
                <a:ext cx="10515600" cy="4351338"/>
              </a:xfrm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2BB9E-D520-2D40-B2E5-5019BA6D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13</a:t>
            </a:fld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D478023-78AC-B840-8A8D-1CBE1176CDFC}"/>
              </a:ext>
            </a:extLst>
          </p:cNvPr>
          <p:cNvGrpSpPr/>
          <p:nvPr/>
        </p:nvGrpSpPr>
        <p:grpSpPr>
          <a:xfrm>
            <a:off x="3199778" y="3509551"/>
            <a:ext cx="2182449" cy="2667412"/>
            <a:chOff x="2447424" y="3332267"/>
            <a:chExt cx="1814609" cy="232435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C9EB14A-BF1A-CF4B-A917-8AEF4F364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180" y="3832130"/>
              <a:ext cx="1157853" cy="18244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80AE3F-5824-0147-98C7-1A61559362DE}"/>
                </a:ext>
              </a:extLst>
            </p:cNvPr>
            <p:cNvSpPr txBox="1"/>
            <p:nvPr/>
          </p:nvSpPr>
          <p:spPr>
            <a:xfrm>
              <a:off x="2654701" y="3783856"/>
              <a:ext cx="499851" cy="76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/>
                <a:t>'N'</a:t>
              </a:r>
            </a:p>
            <a:p>
              <a:pPr algn="ctr">
                <a:lnSpc>
                  <a:spcPct val="150000"/>
                </a:lnSpc>
              </a:pPr>
              <a:endParaRPr lang="ru-RU" dirty="0"/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17F4562A-3F84-E245-B14C-18554DDF4919}"/>
                </a:ext>
              </a:extLst>
            </p:cNvPr>
            <p:cNvCxnSpPr>
              <a:cxnSpLocks/>
            </p:cNvCxnSpPr>
            <p:nvPr/>
          </p:nvCxnSpPr>
          <p:spPr>
            <a:xfrm>
              <a:off x="3056168" y="4083367"/>
              <a:ext cx="1205865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06032E28-95C0-5040-8F62-61A6E32118E6}"/>
                </a:ext>
              </a:extLst>
            </p:cNvPr>
            <p:cNvCxnSpPr>
              <a:cxnSpLocks/>
            </p:cNvCxnSpPr>
            <p:nvPr/>
          </p:nvCxnSpPr>
          <p:spPr>
            <a:xfrm>
              <a:off x="3056168" y="4744378"/>
              <a:ext cx="1205865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1F93E3-60E5-634B-82AC-89A7DA614491}"/>
                </a:ext>
              </a:extLst>
            </p:cNvPr>
            <p:cNvSpPr txBox="1"/>
            <p:nvPr/>
          </p:nvSpPr>
          <p:spPr>
            <a:xfrm>
              <a:off x="2616017" y="4873763"/>
              <a:ext cx="577215" cy="32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'CA'</a:t>
              </a:r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8CF658-1349-934A-AFAC-CFFF6EF5D9EA}"/>
                </a:ext>
              </a:extLst>
            </p:cNvPr>
            <p:cNvSpPr txBox="1"/>
            <p:nvPr/>
          </p:nvSpPr>
          <p:spPr>
            <a:xfrm>
              <a:off x="2676145" y="4560706"/>
              <a:ext cx="461980" cy="32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'C '</a:t>
              </a:r>
              <a:endParaRPr lang="ru-R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5FCD48-F3B9-F148-988E-A13289680518}"/>
                </a:ext>
              </a:extLst>
            </p:cNvPr>
            <p:cNvSpPr txBox="1"/>
            <p:nvPr/>
          </p:nvSpPr>
          <p:spPr>
            <a:xfrm>
              <a:off x="2616017" y="5235928"/>
              <a:ext cx="577215" cy="32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'CB'</a:t>
              </a:r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D38583-B652-7249-B5CC-A1732C334DFF}"/>
                </a:ext>
              </a:extLst>
            </p:cNvPr>
            <p:cNvSpPr txBox="1"/>
            <p:nvPr/>
          </p:nvSpPr>
          <p:spPr>
            <a:xfrm>
              <a:off x="2592086" y="4245662"/>
              <a:ext cx="625079" cy="32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'CA'</a:t>
              </a:r>
              <a:endParaRPr lang="ru-RU" dirty="0"/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CB31D56-4920-CB4D-8587-EB2EBD11E3B0}"/>
                </a:ext>
              </a:extLst>
            </p:cNvPr>
            <p:cNvCxnSpPr>
              <a:cxnSpLocks/>
            </p:cNvCxnSpPr>
            <p:nvPr/>
          </p:nvCxnSpPr>
          <p:spPr>
            <a:xfrm>
              <a:off x="3056167" y="5409706"/>
              <a:ext cx="1205865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FD51A2-CEAD-8146-9B71-6795AC5BE2AE}"/>
                </a:ext>
              </a:extLst>
            </p:cNvPr>
            <p:cNvSpPr txBox="1"/>
            <p:nvPr/>
          </p:nvSpPr>
          <p:spPr>
            <a:xfrm>
              <a:off x="2447424" y="3332267"/>
              <a:ext cx="914400" cy="56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Atoms name </a:t>
              </a:r>
              <a:endParaRPr lang="ru-RU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4E71C0-B6EB-8E47-AD89-47CEA72EB57F}"/>
              </a:ext>
            </a:extLst>
          </p:cNvPr>
          <p:cNvSpPr txBox="1"/>
          <p:nvPr/>
        </p:nvSpPr>
        <p:spPr>
          <a:xfrm>
            <a:off x="4077447" y="6188355"/>
            <a:ext cx="152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All-atom positions</a:t>
            </a:r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8871C22-9537-8D4B-A989-6EB5FB9518F4}"/>
              </a:ext>
            </a:extLst>
          </p:cNvPr>
          <p:cNvGrpSpPr/>
          <p:nvPr/>
        </p:nvGrpSpPr>
        <p:grpSpPr>
          <a:xfrm>
            <a:off x="6984109" y="4078927"/>
            <a:ext cx="1759895" cy="2671674"/>
            <a:chOff x="6464304" y="4144366"/>
            <a:chExt cx="1759895" cy="267167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327646-BEA4-364D-8E53-0E992E464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6868" y="4144366"/>
              <a:ext cx="1182188" cy="197365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D7D525-73BF-5248-87B5-F2CBEB2A3F0B}"/>
                </a:ext>
              </a:extLst>
            </p:cNvPr>
            <p:cNvSpPr txBox="1"/>
            <p:nvPr/>
          </p:nvSpPr>
          <p:spPr>
            <a:xfrm>
              <a:off x="6464304" y="6169709"/>
              <a:ext cx="1759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All-atom forces, target variable</a:t>
              </a:r>
              <a:endParaRPr lang="ru-RU" dirty="0"/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2BB6775F-3C39-B948-B275-D5BD1BD2BEA2}"/>
                </a:ext>
              </a:extLst>
            </p:cNvPr>
            <p:cNvCxnSpPr>
              <a:cxnSpLocks/>
            </p:cNvCxnSpPr>
            <p:nvPr/>
          </p:nvCxnSpPr>
          <p:spPr>
            <a:xfrm>
              <a:off x="6502809" y="4358136"/>
              <a:ext cx="1450306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5D5621A5-1D1B-8D42-A463-7096481A8117}"/>
                </a:ext>
              </a:extLst>
            </p:cNvPr>
            <p:cNvCxnSpPr>
              <a:cxnSpLocks/>
            </p:cNvCxnSpPr>
            <p:nvPr/>
          </p:nvCxnSpPr>
          <p:spPr>
            <a:xfrm>
              <a:off x="6502809" y="5130076"/>
              <a:ext cx="1450306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A116F3C3-F67F-794C-B700-AB926F392F8F}"/>
                </a:ext>
              </a:extLst>
            </p:cNvPr>
            <p:cNvCxnSpPr>
              <a:cxnSpLocks/>
            </p:cNvCxnSpPr>
            <p:nvPr/>
          </p:nvCxnSpPr>
          <p:spPr>
            <a:xfrm>
              <a:off x="6464304" y="5906095"/>
              <a:ext cx="1450306" cy="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24681AD-44A0-B04A-A9CA-3E4EB29F4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8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BB4DF-9172-674C-A485-5CEE9DB8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Force-matching/CGNet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7AE61-259F-6A44-A063-F60F7AB67FF2}"/>
              </a:ext>
            </a:extLst>
          </p:cNvPr>
          <p:cNvSpPr txBox="1"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X – input coordinates;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Y - ”invariant” coordinates;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f(X) – forces;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U(X) -  potential of mean force;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Free energy net – dense NN;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Prior energy – module for preventing unphysical conformations.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C3948A-E50A-6B4E-A715-FB7E500EC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826" y="952500"/>
            <a:ext cx="5322275" cy="4829963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E86021-6933-8846-B321-3ACEE9CD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674C09-EE2B-8541-9DF6-AF057F39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F5FA7E-6BE6-D845-BEC7-ECF395B05862}"/>
              </a:ext>
            </a:extLst>
          </p:cNvPr>
          <p:cNvSpPr txBox="1"/>
          <p:nvPr/>
        </p:nvSpPr>
        <p:spPr>
          <a:xfrm>
            <a:off x="838200" y="6144394"/>
            <a:ext cx="609814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 err="1"/>
              <a:t>Wang</a:t>
            </a:r>
            <a:r>
              <a:rPr lang="ru-RU" sz="1050" dirty="0"/>
              <a:t>, </a:t>
            </a:r>
            <a:r>
              <a:rPr lang="ru-RU" sz="1050" dirty="0" err="1"/>
              <a:t>Jiang</a:t>
            </a:r>
            <a:r>
              <a:rPr lang="ru-RU" sz="1050" dirty="0"/>
              <a:t> &amp; </a:t>
            </a:r>
            <a:r>
              <a:rPr lang="ru-RU" sz="1050" dirty="0" err="1"/>
              <a:t>Olsson</a:t>
            </a:r>
            <a:r>
              <a:rPr lang="ru-RU" sz="1050" dirty="0"/>
              <a:t>, </a:t>
            </a:r>
            <a:r>
              <a:rPr lang="ru-RU" sz="1050" dirty="0" err="1"/>
              <a:t>Simon</a:t>
            </a:r>
            <a:r>
              <a:rPr lang="ru-RU" sz="1050" dirty="0"/>
              <a:t> &amp; </a:t>
            </a:r>
            <a:r>
              <a:rPr lang="ru-RU" sz="1050" dirty="0" err="1"/>
              <a:t>Wehmeyer</a:t>
            </a:r>
            <a:r>
              <a:rPr lang="ru-RU" sz="1050" dirty="0"/>
              <a:t>, </a:t>
            </a:r>
            <a:r>
              <a:rPr lang="ru-RU" sz="1050" dirty="0" err="1"/>
              <a:t>Christoph</a:t>
            </a:r>
            <a:r>
              <a:rPr lang="ru-RU" sz="1050" dirty="0"/>
              <a:t> &amp; </a:t>
            </a:r>
            <a:r>
              <a:rPr lang="ru-RU" sz="1050" dirty="0" err="1"/>
              <a:t>Perez</a:t>
            </a:r>
            <a:r>
              <a:rPr lang="ru-RU" sz="1050" dirty="0"/>
              <a:t>, </a:t>
            </a:r>
            <a:r>
              <a:rPr lang="ru-RU" sz="1050" dirty="0" err="1"/>
              <a:t>Adrià</a:t>
            </a:r>
            <a:r>
              <a:rPr lang="ru-RU" sz="1050" dirty="0"/>
              <a:t> &amp; </a:t>
            </a:r>
            <a:r>
              <a:rPr lang="ru-RU" sz="1050" dirty="0" err="1"/>
              <a:t>Charron</a:t>
            </a:r>
            <a:r>
              <a:rPr lang="ru-RU" sz="1050" dirty="0"/>
              <a:t>, </a:t>
            </a:r>
            <a:r>
              <a:rPr lang="ru-RU" sz="1050" dirty="0" err="1"/>
              <a:t>Nicholas</a:t>
            </a:r>
            <a:r>
              <a:rPr lang="ru-RU" sz="1050" dirty="0"/>
              <a:t> &amp; </a:t>
            </a:r>
            <a:r>
              <a:rPr lang="ru-RU" sz="1050" dirty="0" err="1"/>
              <a:t>Fabritiis</a:t>
            </a:r>
            <a:r>
              <a:rPr lang="ru-RU" sz="1050" dirty="0"/>
              <a:t>, </a:t>
            </a:r>
            <a:r>
              <a:rPr lang="ru-RU" sz="1050" dirty="0" err="1"/>
              <a:t>Gianni</a:t>
            </a:r>
            <a:r>
              <a:rPr lang="ru-RU" sz="1050" dirty="0"/>
              <a:t> &amp; </a:t>
            </a:r>
            <a:r>
              <a:rPr lang="ru-RU" sz="1050" dirty="0" err="1"/>
              <a:t>Noé</a:t>
            </a:r>
            <a:r>
              <a:rPr lang="ru-RU" sz="1050" dirty="0"/>
              <a:t>, </a:t>
            </a:r>
            <a:r>
              <a:rPr lang="ru-RU" sz="1050" dirty="0" err="1"/>
              <a:t>Frank</a:t>
            </a:r>
            <a:r>
              <a:rPr lang="ru-RU" sz="1050" dirty="0"/>
              <a:t> &amp; </a:t>
            </a:r>
            <a:r>
              <a:rPr lang="ru-RU" sz="1050" dirty="0" err="1"/>
              <a:t>Clementi</a:t>
            </a:r>
            <a:r>
              <a:rPr lang="ru-RU" sz="1050" dirty="0"/>
              <a:t>, </a:t>
            </a:r>
            <a:r>
              <a:rPr lang="ru-RU" sz="1050" dirty="0" err="1"/>
              <a:t>Cecilia</a:t>
            </a:r>
            <a:r>
              <a:rPr lang="ru-RU" sz="1050" dirty="0"/>
              <a:t>. (2019). </a:t>
            </a:r>
            <a:r>
              <a:rPr lang="ru-RU" sz="1050" dirty="0" err="1"/>
              <a:t>Machine</a:t>
            </a:r>
            <a:r>
              <a:rPr lang="ru-RU" sz="1050" dirty="0"/>
              <a:t> </a:t>
            </a:r>
            <a:r>
              <a:rPr lang="ru-RU" sz="1050" dirty="0" err="1"/>
              <a:t>Learning</a:t>
            </a:r>
            <a:r>
              <a:rPr lang="ru-RU" sz="1050" dirty="0"/>
              <a:t> </a:t>
            </a:r>
            <a:r>
              <a:rPr lang="ru-RU" sz="1050" dirty="0" err="1"/>
              <a:t>of</a:t>
            </a:r>
            <a:r>
              <a:rPr lang="ru-RU" sz="1050" dirty="0"/>
              <a:t> </a:t>
            </a:r>
            <a:r>
              <a:rPr lang="ru-RU" sz="1050" dirty="0" err="1"/>
              <a:t>Coarse-Grained</a:t>
            </a:r>
            <a:r>
              <a:rPr lang="ru-RU" sz="1050" dirty="0"/>
              <a:t> </a:t>
            </a:r>
            <a:r>
              <a:rPr lang="ru-RU" sz="1050" dirty="0" err="1"/>
              <a:t>Molecular</a:t>
            </a:r>
            <a:r>
              <a:rPr lang="ru-RU" sz="1050" dirty="0"/>
              <a:t> </a:t>
            </a:r>
            <a:r>
              <a:rPr lang="ru-RU" sz="1050" dirty="0" err="1"/>
              <a:t>Dynamics</a:t>
            </a:r>
            <a:r>
              <a:rPr lang="ru-RU" sz="1050" dirty="0"/>
              <a:t> </a:t>
            </a:r>
            <a:r>
              <a:rPr lang="ru-RU" sz="1050" dirty="0" err="1"/>
              <a:t>Force</a:t>
            </a:r>
            <a:r>
              <a:rPr lang="ru-RU" sz="1050" dirty="0"/>
              <a:t> </a:t>
            </a:r>
            <a:r>
              <a:rPr lang="ru-RU" sz="1050" dirty="0" err="1"/>
              <a:t>Fields</a:t>
            </a:r>
            <a:r>
              <a:rPr lang="ru-RU" sz="1050" dirty="0"/>
              <a:t>. ACS </a:t>
            </a:r>
            <a:r>
              <a:rPr lang="ru-RU" sz="1050" dirty="0" err="1"/>
              <a:t>Central</a:t>
            </a:r>
            <a:r>
              <a:rPr lang="ru-RU" sz="1050" dirty="0"/>
              <a:t> </a:t>
            </a:r>
            <a:r>
              <a:rPr lang="ru-RU" sz="1050" dirty="0" err="1"/>
              <a:t>Science</a:t>
            </a:r>
            <a:r>
              <a:rPr lang="ru-RU" sz="1050" dirty="0"/>
              <a:t>. 5. 10.1021/acscentsci.8b00913. </a:t>
            </a:r>
          </a:p>
        </p:txBody>
      </p:sp>
    </p:spTree>
    <p:extLst>
      <p:ext uri="{BB962C8B-B14F-4D97-AF65-F5344CB8AC3E}">
        <p14:creationId xmlns:p14="http://schemas.microsoft.com/office/powerpoint/2010/main" val="411314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82FF1-3362-0B4B-B4A8-238C0D31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5933"/>
            <a:ext cx="10399829" cy="979359"/>
          </a:xfrm>
        </p:spPr>
        <p:txBody>
          <a:bodyPr/>
          <a:lstStyle/>
          <a:p>
            <a:r>
              <a:rPr lang="en-US" dirty="0"/>
              <a:t>Featurization layer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EB08A7-EF40-AD45-BB92-9C62E9FA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15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2CFDC43-2B08-704A-B5CC-56A41E460649}"/>
              </a:ext>
            </a:extLst>
          </p:cNvPr>
          <p:cNvGrpSpPr/>
          <p:nvPr/>
        </p:nvGrpSpPr>
        <p:grpSpPr>
          <a:xfrm>
            <a:off x="0" y="3483470"/>
            <a:ext cx="11735640" cy="3374530"/>
            <a:chOff x="183426" y="2796802"/>
            <a:chExt cx="11735640" cy="337453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AAB5CC2-4E1F-3F4C-9AEF-9FBCD46BA422}"/>
                </a:ext>
              </a:extLst>
            </p:cNvPr>
            <p:cNvGrpSpPr/>
            <p:nvPr/>
          </p:nvGrpSpPr>
          <p:grpSpPr>
            <a:xfrm>
              <a:off x="183426" y="2796802"/>
              <a:ext cx="11735640" cy="3374530"/>
              <a:chOff x="267481" y="3296396"/>
              <a:chExt cx="11735640" cy="3374530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8F3CB971-1530-E04E-9BD9-93EC4B17D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481" y="3296396"/>
                <a:ext cx="8059075" cy="3374530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D7210A17-FB63-4343-A857-0CDE8B35B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848"/>
              <a:stretch/>
            </p:blipFill>
            <p:spPr>
              <a:xfrm>
                <a:off x="7961278" y="3296396"/>
                <a:ext cx="4041843" cy="3374530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39D198BF-03A4-6247-B895-3E6B4DDF6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07359">
                <a:off x="8815336" y="3967156"/>
                <a:ext cx="1680884" cy="1619011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F8778A7-F78B-8540-87D0-7EE52C81CA89}"/>
                </a:ext>
              </a:extLst>
            </p:cNvPr>
            <p:cNvSpPr/>
            <p:nvPr/>
          </p:nvSpPr>
          <p:spPr>
            <a:xfrm>
              <a:off x="9474689" y="3164906"/>
              <a:ext cx="846909" cy="42672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EEE0C-464A-B744-81A3-5E548ACA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7" y="782103"/>
            <a:ext cx="10742310" cy="4905658"/>
          </a:xfrm>
        </p:spPr>
        <p:txBody>
          <a:bodyPr/>
          <a:lstStyle/>
          <a:p>
            <a:r>
              <a:rPr lang="en-US" dirty="0"/>
              <a:t>Input coordinates transformed into invariant features: interatom distances, angles. Three types of invariances: </a:t>
            </a:r>
            <a:r>
              <a:rPr lang="en-US" b="1" dirty="0"/>
              <a:t>translational, rotational, permutational</a:t>
            </a:r>
            <a:r>
              <a:rPr lang="en-US" dirty="0"/>
              <a:t>. </a:t>
            </a:r>
          </a:p>
          <a:p>
            <a:r>
              <a:rPr lang="en-US" dirty="0"/>
              <a:t>Additionally, all transformations need to be differentiable and registered in computational graph.</a:t>
            </a:r>
          </a:p>
          <a:p>
            <a:pPr>
              <a:lnSpc>
                <a:spcPct val="150000"/>
              </a:lnSpc>
            </a:pPr>
            <a:r>
              <a:rPr lang="en-US" dirty="0"/>
              <a:t>Original			     Translational		     Rotational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B44E18-4F65-9046-A9C3-B4E505E4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57" y="1002366"/>
            <a:ext cx="1085483" cy="24811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853140-0DAC-124E-9E87-AEB8A3331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7FBD-A984-1342-B15C-068FA57A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2"/>
            <a:ext cx="9748911" cy="919489"/>
          </a:xfrm>
        </p:spPr>
        <p:txBody>
          <a:bodyPr/>
          <a:lstStyle/>
          <a:p>
            <a:r>
              <a:rPr lang="en-US"/>
              <a:t>Prior energy terms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3BC4E5-0B54-D442-8EA2-D7BE95D164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237" y="924951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exclude uncertainty in data, we split energy function in two terms: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Harmonic prior on selected distances (i.e., bonds or </a:t>
                </a:r>
                <a:r>
                  <a:rPr lang="en-US" dirty="0" err="1"/>
                  <a:t>pseudobonds</a:t>
                </a:r>
                <a:r>
                  <a:rPr lang="en-US" dirty="0"/>
                  <a:t>) and angles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𝑟𝑒𝑝𝑢𝑙𝑠𝑖𝑜𝑛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Repulsion prior that can be used on nonbonded distances: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𝑟𝑒𝑝𝑢𝑙𝑠𝑖𝑜𝑛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– hyperparameters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3BC4E5-0B54-D442-8EA2-D7BE95D16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237" y="924951"/>
                <a:ext cx="10515600" cy="4351338"/>
              </a:xfrm>
              <a:blipFill>
                <a:blip r:embed="rId2"/>
                <a:stretch>
                  <a:fillRect l="-965" t="-2616" b="-2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064C56-E93C-1E40-B51B-69BF5587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F04BBA-09CA-604C-87FA-23E094FCB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89" y="4818464"/>
            <a:ext cx="2051025" cy="20340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C833A8-3285-D245-9CC0-3E78708F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59A03-A11D-9B4F-B510-76B835C2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78"/>
            <a:ext cx="8557666" cy="870918"/>
          </a:xfrm>
        </p:spPr>
        <p:txBody>
          <a:bodyPr/>
          <a:lstStyle/>
          <a:p>
            <a:r>
              <a:rPr lang="en-US" dirty="0"/>
              <a:t>Force derivation and loss function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1A4392-246F-6C47-A263-0272A1957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3238" y="571573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/>
                  <a:t>Force predicted </a:t>
                </a:r>
                <a:r>
                  <a:rPr lang="en-US" b="0" dirty="0"/>
                  <a:t>by CG model: </a:t>
                </a:r>
              </a:p>
              <a:p>
                <a:pPr marL="0" indent="0" algn="ctr">
                  <a:lnSpc>
                    <a:spcPct val="170000"/>
                  </a:lnSpc>
                  <a:buNone/>
                </a:pPr>
                <a:r>
                  <a:rPr lang="en-US" b="0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:r>
                  <a:rPr lang="en-US" dirty="0"/>
                  <a:t>Force on CG bead, which is a </a:t>
                </a:r>
                <a:r>
                  <a:rPr lang="en-US" b="1" dirty="0"/>
                  <a:t>linear combination </a:t>
                </a:r>
                <a:r>
                  <a:rPr lang="en-US" dirty="0"/>
                  <a:t>of the atomistic forces acting on the atoms that are specific to CG bead: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)⟩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Loss function: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𝑚𝑎𝑝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 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𝑎𝑙𝑙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𝑎𝑡𝑜𝑚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𝑝𝑟𝑒𝑑𝑖𝑐𝑡𝑒𝑑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21A4392-246F-6C47-A263-0272A1957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238" y="571573"/>
                <a:ext cx="10515600" cy="4351338"/>
              </a:xfrm>
              <a:blipFill>
                <a:blip r:embed="rId2"/>
                <a:stretch>
                  <a:fillRect l="-844" b="-35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F8149-783F-E14E-9DF6-318BF11B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17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FB45C9A-FA6E-0744-B509-94986337A2DA}"/>
              </a:ext>
            </a:extLst>
          </p:cNvPr>
          <p:cNvGrpSpPr/>
          <p:nvPr/>
        </p:nvGrpSpPr>
        <p:grpSpPr>
          <a:xfrm>
            <a:off x="4293269" y="4704630"/>
            <a:ext cx="3605462" cy="2167841"/>
            <a:chOff x="1608992" y="2294499"/>
            <a:chExt cx="6019800" cy="36195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ADF25EF-828C-794A-A806-4E87CE8B388B}"/>
                </a:ext>
              </a:extLst>
            </p:cNvPr>
            <p:cNvGrpSpPr/>
            <p:nvPr/>
          </p:nvGrpSpPr>
          <p:grpSpPr>
            <a:xfrm>
              <a:off x="1608992" y="2294499"/>
              <a:ext cx="6019800" cy="3619500"/>
              <a:chOff x="1608992" y="2294499"/>
              <a:chExt cx="6019800" cy="3619500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2D30AEC4-1A40-564B-A257-8C4FE8D8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992" y="2294499"/>
                <a:ext cx="6019800" cy="3619500"/>
              </a:xfrm>
              <a:prstGeom prst="rect">
                <a:avLst/>
              </a:prstGeom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FB938DF-30F9-E844-97A1-F5C1E53D9BD2}"/>
                  </a:ext>
                </a:extLst>
              </p:cNvPr>
              <p:cNvSpPr/>
              <p:nvPr/>
            </p:nvSpPr>
            <p:spPr>
              <a:xfrm>
                <a:off x="2335237" y="2484090"/>
                <a:ext cx="2962628" cy="3002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102FC2B-F781-854D-A04E-02A3124A116D}"/>
                  </a:ext>
                </a:extLst>
              </p:cNvPr>
              <p:cNvSpPr/>
              <p:nvPr/>
            </p:nvSpPr>
            <p:spPr>
              <a:xfrm>
                <a:off x="1608992" y="2632837"/>
                <a:ext cx="395927" cy="3460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0F8BBD1-9FDA-2A4A-A203-BACDD1C3562B}"/>
                </a:ext>
              </a:extLst>
            </p:cNvPr>
            <p:cNvSpPr/>
            <p:nvPr/>
          </p:nvSpPr>
          <p:spPr>
            <a:xfrm>
              <a:off x="3747973" y="3901391"/>
              <a:ext cx="383889" cy="3693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B4455F2-5918-A24F-BA31-B042D83463FA}"/>
                </a:ext>
              </a:extLst>
            </p:cNvPr>
            <p:cNvSpPr/>
            <p:nvPr/>
          </p:nvSpPr>
          <p:spPr>
            <a:xfrm>
              <a:off x="4426947" y="3901391"/>
              <a:ext cx="383889" cy="3693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9AB718D-5AAB-5D48-92AB-095E8CE344A8}"/>
                </a:ext>
              </a:extLst>
            </p:cNvPr>
            <p:cNvSpPr/>
            <p:nvPr/>
          </p:nvSpPr>
          <p:spPr>
            <a:xfrm>
              <a:off x="3068999" y="3901391"/>
              <a:ext cx="383889" cy="3693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9BEED7-68A4-274D-B9B9-31D408A1E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01764-7DAC-E74A-A492-DD5AB4EF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CGNet summary </a:t>
            </a:r>
            <a:endParaRPr lang="ru-RU" sz="40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28FC3-2C02-B147-B541-2C1B0F66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Utilized translational and rotational invariant features, such as interatomic </a:t>
            </a:r>
            <a:r>
              <a:rPr lang="en-US" sz="2400" b="1" dirty="0"/>
              <a:t>distances, angles, dihedrals;</a:t>
            </a:r>
            <a:endParaRPr lang="en-US" sz="2400" dirty="0"/>
          </a:p>
          <a:p>
            <a:r>
              <a:rPr lang="en-US" sz="2400" dirty="0"/>
              <a:t>Does not obtain permutational invariance, i.e. permuting features of the same atom types </a:t>
            </a:r>
            <a:r>
              <a:rPr lang="en-US" sz="2400" b="1" dirty="0"/>
              <a:t>affects</a:t>
            </a:r>
            <a:r>
              <a:rPr lang="en-US" sz="2400" dirty="0"/>
              <a:t> the result;</a:t>
            </a:r>
          </a:p>
          <a:p>
            <a:r>
              <a:rPr lang="en-US" sz="2400" dirty="0"/>
              <a:t>prior energy can be applied in order to prevent the simulations with </a:t>
            </a:r>
            <a:r>
              <a:rPr lang="en-US" sz="2400" dirty="0" err="1"/>
              <a:t>CGnets</a:t>
            </a:r>
            <a:r>
              <a:rPr lang="en-US" sz="2400" dirty="0"/>
              <a:t> to diverge into unphysical state space regions outside the training data;</a:t>
            </a:r>
          </a:p>
          <a:p>
            <a:r>
              <a:rPr lang="en-US" sz="2400" dirty="0"/>
              <a:t>Non-transferable approach.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B07B40-44CF-A14E-BEE8-6EA082DD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 sz="1000"/>
              <a:pPr>
                <a:spcAft>
                  <a:spcPts val="600"/>
                </a:spcAft>
              </a:pPr>
              <a:t>18</a:t>
            </a:fld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408963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27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AC581-9390-574E-AE05-8EB5EEC3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CGSchnet architecture</a:t>
            </a:r>
            <a:endParaRPr lang="ru-RU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349E28-855B-9C4D-BF90-56660001A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4" r="1" b="336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438A4-245A-8F44-B4C7-AA00DC35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CGSchnet</a:t>
            </a:r>
            <a:r>
              <a:rPr lang="en-US" sz="2000" dirty="0">
                <a:solidFill>
                  <a:srgbClr val="FFFFFF"/>
                </a:solidFill>
              </a:rPr>
              <a:t> is the next iteration of the model, with graph NNs involved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The continuous filter convolutions utilized inside the GNN, and </a:t>
            </a:r>
            <a:r>
              <a:rPr lang="en-US" sz="2000" dirty="0" err="1">
                <a:solidFill>
                  <a:srgbClr val="FFFFFF"/>
                </a:solidFill>
              </a:rPr>
              <a:t>emb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>
                <a:solidFill>
                  <a:srgbClr val="FFFFFF"/>
                </a:solidFill>
              </a:rPr>
              <a:t>layer allows </a:t>
            </a:r>
            <a:r>
              <a:rPr lang="en-US" sz="2000" dirty="0">
                <a:solidFill>
                  <a:srgbClr val="FFFFFF"/>
                </a:solidFill>
              </a:rPr>
              <a:t>to learn representations (embeddings)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Featurization preserve permutational invariance</a:t>
            </a: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B6AD6C-09A9-5845-A4F7-485840B5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ru-RU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B2BAD-479C-CF4A-AE95-D17394A1E040}"/>
              </a:ext>
            </a:extLst>
          </p:cNvPr>
          <p:cNvSpPr txBox="1"/>
          <p:nvPr/>
        </p:nvSpPr>
        <p:spPr>
          <a:xfrm>
            <a:off x="117742" y="6479706"/>
            <a:ext cx="881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err="1"/>
              <a:t>Husic</a:t>
            </a:r>
            <a:r>
              <a:rPr lang="ru-RU" sz="900" dirty="0"/>
              <a:t>, </a:t>
            </a:r>
            <a:r>
              <a:rPr lang="ru-RU" sz="900" dirty="0" err="1"/>
              <a:t>Brooke</a:t>
            </a:r>
            <a:r>
              <a:rPr lang="ru-RU" sz="900" dirty="0"/>
              <a:t> &amp; </a:t>
            </a:r>
            <a:r>
              <a:rPr lang="ru-RU" sz="900" dirty="0" err="1"/>
              <a:t>Charron</a:t>
            </a:r>
            <a:r>
              <a:rPr lang="ru-RU" sz="900" dirty="0"/>
              <a:t>, </a:t>
            </a:r>
            <a:r>
              <a:rPr lang="ru-RU" sz="900" dirty="0" err="1"/>
              <a:t>Nicholas</a:t>
            </a:r>
            <a:r>
              <a:rPr lang="ru-RU" sz="900" dirty="0"/>
              <a:t> &amp; </a:t>
            </a:r>
            <a:r>
              <a:rPr lang="ru-RU" sz="900" dirty="0" err="1"/>
              <a:t>Lemm</a:t>
            </a:r>
            <a:r>
              <a:rPr lang="ru-RU" sz="900" dirty="0"/>
              <a:t>, </a:t>
            </a:r>
            <a:r>
              <a:rPr lang="ru-RU" sz="900" dirty="0" err="1"/>
              <a:t>Dominik</a:t>
            </a:r>
            <a:r>
              <a:rPr lang="ru-RU" sz="900" dirty="0"/>
              <a:t> &amp; </a:t>
            </a:r>
            <a:r>
              <a:rPr lang="ru-RU" sz="900" dirty="0" err="1"/>
              <a:t>Wang</a:t>
            </a:r>
            <a:r>
              <a:rPr lang="ru-RU" sz="900" dirty="0"/>
              <a:t>, </a:t>
            </a:r>
            <a:r>
              <a:rPr lang="ru-RU" sz="900" dirty="0" err="1"/>
              <a:t>Jiang</a:t>
            </a:r>
            <a:r>
              <a:rPr lang="ru-RU" sz="900" dirty="0"/>
              <a:t> &amp; </a:t>
            </a:r>
            <a:r>
              <a:rPr lang="ru-RU" sz="900" dirty="0" err="1"/>
              <a:t>Pérez</a:t>
            </a:r>
            <a:r>
              <a:rPr lang="ru-RU" sz="900" dirty="0"/>
              <a:t>, </a:t>
            </a:r>
            <a:r>
              <a:rPr lang="ru-RU" sz="900" dirty="0" err="1"/>
              <a:t>Adrià</a:t>
            </a:r>
            <a:r>
              <a:rPr lang="ru-RU" sz="900" dirty="0"/>
              <a:t> &amp; </a:t>
            </a:r>
            <a:r>
              <a:rPr lang="ru-RU" sz="900" dirty="0" err="1"/>
              <a:t>Majewski</a:t>
            </a:r>
            <a:r>
              <a:rPr lang="ru-RU" sz="900" dirty="0"/>
              <a:t>, </a:t>
            </a:r>
            <a:r>
              <a:rPr lang="ru-RU" sz="900" dirty="0" err="1"/>
              <a:t>Maciej</a:t>
            </a:r>
            <a:r>
              <a:rPr lang="ru-RU" sz="900" dirty="0"/>
              <a:t> &amp; </a:t>
            </a:r>
            <a:r>
              <a:rPr lang="ru-RU" sz="900" dirty="0" err="1"/>
              <a:t>Krämer</a:t>
            </a:r>
            <a:r>
              <a:rPr lang="ru-RU" sz="900" dirty="0"/>
              <a:t>, </a:t>
            </a:r>
            <a:r>
              <a:rPr lang="ru-RU" sz="900" dirty="0" err="1"/>
              <a:t>Andreas</a:t>
            </a:r>
            <a:r>
              <a:rPr lang="ru-RU" sz="900" dirty="0"/>
              <a:t> &amp; </a:t>
            </a:r>
            <a:r>
              <a:rPr lang="ru-RU" sz="900" dirty="0" err="1"/>
              <a:t>Chen</a:t>
            </a:r>
            <a:r>
              <a:rPr lang="ru-RU" sz="900" dirty="0"/>
              <a:t>, </a:t>
            </a:r>
            <a:r>
              <a:rPr lang="ru-RU" sz="900" dirty="0" err="1"/>
              <a:t>Yaoyi</a:t>
            </a:r>
            <a:r>
              <a:rPr lang="ru-RU" sz="900" dirty="0"/>
              <a:t> &amp; </a:t>
            </a:r>
            <a:r>
              <a:rPr lang="ru-RU" sz="900" dirty="0" err="1"/>
              <a:t>Olsson</a:t>
            </a:r>
            <a:r>
              <a:rPr lang="ru-RU" sz="900" dirty="0"/>
              <a:t>, </a:t>
            </a:r>
            <a:r>
              <a:rPr lang="ru-RU" sz="900" dirty="0" err="1"/>
              <a:t>Simon</a:t>
            </a:r>
            <a:r>
              <a:rPr lang="ru-RU" sz="900" dirty="0"/>
              <a:t> &amp; </a:t>
            </a:r>
            <a:r>
              <a:rPr lang="ru-RU" sz="900" dirty="0" err="1"/>
              <a:t>Fabritiis</a:t>
            </a:r>
            <a:r>
              <a:rPr lang="ru-RU" sz="900" dirty="0"/>
              <a:t>, </a:t>
            </a:r>
            <a:r>
              <a:rPr lang="ru-RU" sz="900" dirty="0" err="1"/>
              <a:t>Gianni</a:t>
            </a:r>
            <a:r>
              <a:rPr lang="ru-RU" sz="900" dirty="0"/>
              <a:t> &amp; </a:t>
            </a:r>
            <a:r>
              <a:rPr lang="ru-RU" sz="900" dirty="0" err="1"/>
              <a:t>Noé</a:t>
            </a:r>
            <a:r>
              <a:rPr lang="ru-RU" sz="900" dirty="0"/>
              <a:t>, </a:t>
            </a:r>
            <a:r>
              <a:rPr lang="ru-RU" sz="900" dirty="0" err="1"/>
              <a:t>Frank</a:t>
            </a:r>
            <a:r>
              <a:rPr lang="ru-RU" sz="900" dirty="0"/>
              <a:t> &amp; </a:t>
            </a:r>
            <a:r>
              <a:rPr lang="ru-RU" sz="900" dirty="0" err="1"/>
              <a:t>Clementi</a:t>
            </a:r>
            <a:r>
              <a:rPr lang="ru-RU" sz="900" dirty="0"/>
              <a:t>, </a:t>
            </a:r>
            <a:r>
              <a:rPr lang="ru-RU" sz="900" dirty="0" err="1"/>
              <a:t>Cecilia</a:t>
            </a:r>
            <a:r>
              <a:rPr lang="ru-RU" sz="900" dirty="0"/>
              <a:t>. (2020). </a:t>
            </a:r>
            <a:r>
              <a:rPr lang="ru-RU" sz="900" dirty="0" err="1"/>
              <a:t>Coarse</a:t>
            </a:r>
            <a:r>
              <a:rPr lang="ru-RU" sz="900" dirty="0"/>
              <a:t> </a:t>
            </a:r>
            <a:r>
              <a:rPr lang="ru-RU" sz="900" dirty="0" err="1"/>
              <a:t>graining</a:t>
            </a:r>
            <a:r>
              <a:rPr lang="ru-RU" sz="900" dirty="0"/>
              <a:t> </a:t>
            </a:r>
            <a:r>
              <a:rPr lang="ru-RU" sz="900" dirty="0" err="1"/>
              <a:t>molecular</a:t>
            </a:r>
            <a:r>
              <a:rPr lang="ru-RU" sz="900" dirty="0"/>
              <a:t> </a:t>
            </a:r>
            <a:r>
              <a:rPr lang="ru-RU" sz="900" dirty="0" err="1"/>
              <a:t>dynamics</a:t>
            </a:r>
            <a:r>
              <a:rPr lang="ru-RU" sz="900" dirty="0"/>
              <a:t> </a:t>
            </a:r>
            <a:r>
              <a:rPr lang="ru-RU" sz="900" dirty="0" err="1"/>
              <a:t>with</a:t>
            </a:r>
            <a:r>
              <a:rPr lang="ru-RU" sz="900" dirty="0"/>
              <a:t> </a:t>
            </a:r>
            <a:r>
              <a:rPr lang="ru-RU" sz="900" dirty="0" err="1"/>
              <a:t>graph</a:t>
            </a:r>
            <a:r>
              <a:rPr lang="ru-RU" sz="900" dirty="0"/>
              <a:t> </a:t>
            </a:r>
            <a:r>
              <a:rPr lang="ru-RU" sz="900" dirty="0" err="1"/>
              <a:t>neural</a:t>
            </a:r>
            <a:r>
              <a:rPr lang="ru-RU" sz="900" dirty="0"/>
              <a:t> </a:t>
            </a:r>
            <a:r>
              <a:rPr lang="ru-RU" sz="900" dirty="0" err="1"/>
              <a:t>networks</a:t>
            </a:r>
            <a:r>
              <a:rPr lang="ru-RU" sz="900" dirty="0"/>
              <a:t>. </a:t>
            </a:r>
            <a:r>
              <a:rPr lang="ru-RU" sz="900" dirty="0" err="1"/>
              <a:t>The</a:t>
            </a:r>
            <a:r>
              <a:rPr lang="ru-RU" sz="900" dirty="0"/>
              <a:t> </a:t>
            </a:r>
            <a:r>
              <a:rPr lang="ru-RU" sz="900" dirty="0" err="1"/>
              <a:t>Journal</a:t>
            </a:r>
            <a:r>
              <a:rPr lang="ru-RU" sz="900" dirty="0"/>
              <a:t> </a:t>
            </a:r>
            <a:r>
              <a:rPr lang="ru-RU" sz="900" dirty="0" err="1"/>
              <a:t>of</a:t>
            </a:r>
            <a:r>
              <a:rPr lang="ru-RU" sz="900" dirty="0"/>
              <a:t> </a:t>
            </a:r>
            <a:r>
              <a:rPr lang="ru-RU" sz="900" dirty="0" err="1"/>
              <a:t>Chemical</a:t>
            </a:r>
            <a:r>
              <a:rPr lang="ru-RU" sz="900" dirty="0"/>
              <a:t> </a:t>
            </a:r>
            <a:r>
              <a:rPr lang="ru-RU" sz="900" dirty="0" err="1"/>
              <a:t>Physics</a:t>
            </a:r>
            <a:r>
              <a:rPr lang="ru-RU" sz="900" dirty="0"/>
              <a:t>. 153. 10.1063/5.0026133</a:t>
            </a:r>
          </a:p>
        </p:txBody>
      </p:sp>
    </p:spTree>
    <p:extLst>
      <p:ext uri="{BB962C8B-B14F-4D97-AF65-F5344CB8AC3E}">
        <p14:creationId xmlns:p14="http://schemas.microsoft.com/office/powerpoint/2010/main" val="304782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55461-07AE-0D43-8519-12936FD7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Contents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10AC5-BB86-5B4C-A3CB-5B75AA1A8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Molecular dynamics and Coarse-Graining</a:t>
            </a:r>
          </a:p>
          <a:p>
            <a:r>
              <a:rPr lang="en-US" sz="2000" dirty="0"/>
              <a:t>Motivation behind CG</a:t>
            </a:r>
          </a:p>
          <a:p>
            <a:r>
              <a:rPr lang="en-US" sz="2000" dirty="0"/>
              <a:t>Coarse-Graining variable set definitions</a:t>
            </a:r>
          </a:p>
          <a:p>
            <a:r>
              <a:rPr lang="en-US" sz="2000" dirty="0"/>
              <a:t>Variable set specifics in </a:t>
            </a:r>
            <a:r>
              <a:rPr lang="en-US" sz="2000" dirty="0" err="1"/>
              <a:t>CGSchnet</a:t>
            </a:r>
            <a:r>
              <a:rPr lang="en-US" sz="2000" dirty="0"/>
              <a:t> and theoretical motivation</a:t>
            </a:r>
          </a:p>
          <a:p>
            <a:r>
              <a:rPr lang="en-US" sz="2000" dirty="0" err="1"/>
              <a:t>CGNet</a:t>
            </a:r>
            <a:r>
              <a:rPr lang="en-US" sz="2000" dirty="0"/>
              <a:t> architecture and details of implementation</a:t>
            </a:r>
          </a:p>
          <a:p>
            <a:r>
              <a:rPr lang="en-US" sz="2000" dirty="0" err="1"/>
              <a:t>CGSchnet</a:t>
            </a:r>
            <a:r>
              <a:rPr lang="en-US" sz="2000" dirty="0"/>
              <a:t> architecture and message passing network</a:t>
            </a:r>
          </a:p>
          <a:p>
            <a:r>
              <a:rPr lang="en-US" sz="2000" dirty="0"/>
              <a:t>Simulation and assessment of network performance </a:t>
            </a:r>
            <a:endParaRPr lang="ru-RU" sz="2000" dirty="0"/>
          </a:p>
        </p:txBody>
      </p:sp>
      <p:pic>
        <p:nvPicPr>
          <p:cNvPr id="6" name="Picture 5" descr="Close up of a molecular model">
            <a:extLst>
              <a:ext uri="{FF2B5EF4-FFF2-40B4-BE49-F238E27FC236}">
                <a16:creationId xmlns:a16="http://schemas.microsoft.com/office/drawing/2014/main" id="{A8357DC1-C8B3-4C03-9AE1-620CFB310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3" r="454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6E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27CBFE-4074-5F4C-854F-819ACD61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 smtClean="0"/>
              <a:pPr>
                <a:spcAft>
                  <a:spcPts val="600"/>
                </a:spcAft>
              </a:pPr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640AE0-66DC-3B47-B9BD-B44E1802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285" y="158267"/>
            <a:ext cx="3149779" cy="11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1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73C89-7382-374E-8CFE-01080A1D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layer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FCA1C-24C9-EB43-B559-AA1F9E42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881"/>
            <a:ext cx="10515600" cy="4351338"/>
          </a:xfrm>
        </p:spPr>
        <p:txBody>
          <a:bodyPr/>
          <a:lstStyle/>
          <a:p>
            <a:r>
              <a:rPr lang="en-US" dirty="0"/>
              <a:t>The motivation behind embedding usage is the same as in NLP, where embedding of each word (token) could be used to represent context in which one occurs more frequently.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consider alanine dipeptide CG model, we may assign the atomic number of the element to the bead. Since our beads are the backbone C-N-C-C-N, we embed the properties (6, 7, 6, 6, 7). 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DC9303-2B43-BE40-9B5C-82615C73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E231A-2EEC-6444-95E1-A1494654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03" y="2862628"/>
            <a:ext cx="4457700" cy="111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734C73-13E3-684A-8E21-6E193443E65F}"/>
              </a:ext>
            </a:extLst>
          </p:cNvPr>
          <p:cNvSpPr txBox="1"/>
          <p:nvPr/>
        </p:nvSpPr>
        <p:spPr>
          <a:xfrm>
            <a:off x="6857999" y="2728930"/>
            <a:ext cx="2855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May atom types serve as tokens in NLP?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0A57B-04C8-A844-8A21-C55E7AC5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08" y="136525"/>
            <a:ext cx="2475992" cy="1237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83561-E1A2-4A4F-AEF9-5B96F562F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B70A-3BD3-074B-B0EB-04A51E6D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36525"/>
            <a:ext cx="10515600" cy="1325563"/>
          </a:xfrm>
        </p:spPr>
        <p:txBody>
          <a:bodyPr/>
          <a:lstStyle/>
          <a:p>
            <a:r>
              <a:rPr lang="en-US" dirty="0"/>
              <a:t>Message passing network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4C866-322D-FB4C-9519-1ACC3073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21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CBC645-0A2F-C041-91BC-981A6241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793875"/>
            <a:ext cx="8890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914DA-8A7C-E64F-BEB0-D1037345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96" y="365125"/>
            <a:ext cx="1578356" cy="9955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F693D-4D56-C34F-ACC4-6BF6BB723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FC976-387D-504C-9718-E7DA39988762}"/>
              </a:ext>
            </a:extLst>
          </p:cNvPr>
          <p:cNvSpPr txBox="1"/>
          <p:nvPr/>
        </p:nvSpPr>
        <p:spPr>
          <a:xfrm>
            <a:off x="7761669" y="6277431"/>
            <a:ext cx="32862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/>
              <a:t>https</a:t>
            </a:r>
            <a:r>
              <a:rPr lang="ru-RU" sz="1100" dirty="0"/>
              <a:t>://</a:t>
            </a:r>
            <a:r>
              <a:rPr lang="ru-RU" sz="1100" dirty="0" err="1"/>
              <a:t>towardsdatascience.com</a:t>
            </a:r>
            <a:r>
              <a:rPr lang="ru-RU" sz="1100" dirty="0"/>
              <a:t>/introduction-to-message-passing-neural-networks-e670dc103a87</a:t>
            </a:r>
          </a:p>
        </p:txBody>
      </p:sp>
    </p:spTree>
    <p:extLst>
      <p:ext uri="{BB962C8B-B14F-4D97-AF65-F5344CB8AC3E}">
        <p14:creationId xmlns:p14="http://schemas.microsoft.com/office/powerpoint/2010/main" val="391679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B2211-F961-154A-BA66-40C453C4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Continuous representation of interatomic distances</a:t>
            </a:r>
            <a:endParaRPr lang="ru-RU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88770-F2F3-5D4D-A153-86673957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Before passing into the network, interatomic distances </a:t>
            </a:r>
            <a:r>
              <a:rPr lang="en-US" sz="1800" dirty="0" err="1"/>
              <a:t>featurized</a:t>
            </a:r>
            <a:r>
              <a:rPr lang="en-US" sz="1800" dirty="0"/>
              <a:t> using radial basis functions (exponential normal (right) or gaussians radial (left)). Number of harmonics is around 64. 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B076FD-90FF-EF44-8A6E-3F64FFAA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3" y="2730950"/>
            <a:ext cx="5481509" cy="3480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054E8C-9109-B240-AA34-8FE0D294D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122" y="2729397"/>
            <a:ext cx="5486400" cy="348386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7F5401-1329-BE49-8EBB-98F4C871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62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2F785-9579-2B46-9774-B0420E0B1653}"/>
              </a:ext>
            </a:extLst>
          </p:cNvPr>
          <p:cNvSpPr txBox="1"/>
          <p:nvPr/>
        </p:nvSpPr>
        <p:spPr>
          <a:xfrm>
            <a:off x="6918524" y="6147183"/>
            <a:ext cx="408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= 10</a:t>
            </a:r>
          </a:p>
          <a:p>
            <a:r>
              <a:rPr lang="ru-RU" dirty="0"/>
              <a:t>[0.4794, 0.4192, 0.1678, 0.0308, 0.0026]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8451D-42A2-9C4F-BA0E-781A820A5260}"/>
              </a:ext>
            </a:extLst>
          </p:cNvPr>
          <p:cNvSpPr txBox="1"/>
          <p:nvPr/>
        </p:nvSpPr>
        <p:spPr>
          <a:xfrm>
            <a:off x="1256739" y="6147182"/>
            <a:ext cx="408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 = 10</a:t>
            </a:r>
          </a:p>
          <a:p>
            <a:r>
              <a:rPr lang="ru-RU" dirty="0"/>
              <a:t>[0.1353, 0.6065, 1.0000, 0.6065, 0.1353]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FE2C13-B00C-4547-89F5-12F844887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87" y="365122"/>
            <a:ext cx="1665224" cy="8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2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A1A6A-4D93-B34C-89A2-57CC9FCF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Simulation</a:t>
            </a:r>
            <a:endParaRPr lang="ru-RU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67271B2-CEA2-9F48-BB11-E2629A9A2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</p:spPr>
            <p:txBody>
              <a:bodyPr anchor="ctr">
                <a:normAutofit fontScale="92500" lnSpcReduction="20000"/>
              </a:bodyPr>
              <a:lstStyle/>
              <a:p>
                <a:r>
                  <a:rPr lang="en-US" sz="2400" dirty="0"/>
                  <a:t>Once the neural network has been trained to produce a free energy </a:t>
                </a:r>
                <a:r>
                  <a:rPr lang="en-US" sz="2400" i="1" dirty="0"/>
                  <a:t>U(x)</a:t>
                </a:r>
                <a:r>
                  <a:rPr lang="en-US" sz="2400" dirty="0"/>
                  <a:t>, it can be used to simulate dynamical trajectories of the CG model. In </a:t>
                </a:r>
                <a:r>
                  <a:rPr lang="en-US" sz="2400" dirty="0" err="1"/>
                  <a:t>CGSchnet</a:t>
                </a:r>
                <a:r>
                  <a:rPr lang="en-US" sz="2400" dirty="0"/>
                  <a:t>, Langevin dynamics are employed to propagate coarse-grained coordinates </a:t>
                </a:r>
                <a:r>
                  <a:rPr lang="en-US" sz="2400" i="1" dirty="0" err="1"/>
                  <a:t>x</a:t>
                </a:r>
                <a:r>
                  <a:rPr lang="en-US" sz="2400" i="1" baseline="-25000" dirty="0" err="1"/>
                  <a:t>t</a:t>
                </a:r>
                <a:r>
                  <a:rPr lang="en-US" sz="2400" i="1" dirty="0"/>
                  <a:t> </a:t>
                </a:r>
                <a:r>
                  <a:rPr lang="en-US" sz="2400" dirty="0"/>
                  <a:t>forward in time according to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𝑘𝑇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rad>
                    <m:sSup>
                      <m:sSup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– collision rates;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– Gaussian noise;</a:t>
                </a:r>
              </a:p>
              <a:p>
                <a:r>
                  <a:rPr lang="en-US" sz="2400" dirty="0"/>
                  <a:t>M – beads masses diagonal matrix.</a:t>
                </a:r>
              </a:p>
              <a:p>
                <a:r>
                  <a:rPr lang="en-US" sz="2400" dirty="0"/>
                  <a:t>Implementation of </a:t>
                </a:r>
                <a:r>
                  <a:rPr lang="en-US" sz="2400" dirty="0" err="1"/>
                  <a:t>CGnet</a:t>
                </a:r>
                <a:r>
                  <a:rPr lang="en-US" sz="2400" dirty="0"/>
                  <a:t> is vectorized, it is more efficient to compute free energies and mean forces for an entire batch of configurations, rather than a single configuration at a time.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67271B2-CEA2-9F48-BB11-E2629A9A2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7624" y="2490436"/>
                <a:ext cx="9708995" cy="3567173"/>
              </a:xfrm>
              <a:blipFill>
                <a:blip r:embed="rId2"/>
                <a:stretch>
                  <a:fillRect l="-653" t="-7447" r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65A7B2-21DE-D940-B34E-7D13C636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 sz="1000"/>
              <a:pPr>
                <a:spcAft>
                  <a:spcPts val="600"/>
                </a:spcAft>
              </a:pPr>
              <a:t>23</a:t>
            </a:fld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2558610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140DE-7F1C-234C-9FF1-43F72B08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performance assess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DD71A-3433-3841-A611-F50B9C397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03736"/>
            <a:ext cx="6780700" cy="484819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301A0-E027-404D-8BDE-82C7D5BA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12EFB6-C714-4146-B346-94C4E24F7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C82A3F-0903-8642-9170-C1F3B4E2B43C}"/>
              </a:ext>
            </a:extLst>
          </p:cNvPr>
          <p:cNvSpPr txBox="1"/>
          <p:nvPr/>
        </p:nvSpPr>
        <p:spPr>
          <a:xfrm>
            <a:off x="924059" y="6213644"/>
            <a:ext cx="9391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err="1"/>
              <a:t>Husic</a:t>
            </a:r>
            <a:r>
              <a:rPr lang="ru-RU" sz="900" dirty="0"/>
              <a:t>, </a:t>
            </a:r>
            <a:r>
              <a:rPr lang="ru-RU" sz="900" dirty="0" err="1"/>
              <a:t>Brooke</a:t>
            </a:r>
            <a:r>
              <a:rPr lang="ru-RU" sz="900" dirty="0"/>
              <a:t> &amp; </a:t>
            </a:r>
            <a:r>
              <a:rPr lang="ru-RU" sz="900" dirty="0" err="1"/>
              <a:t>Charron</a:t>
            </a:r>
            <a:r>
              <a:rPr lang="ru-RU" sz="900" dirty="0"/>
              <a:t>, </a:t>
            </a:r>
            <a:r>
              <a:rPr lang="ru-RU" sz="900" dirty="0" err="1"/>
              <a:t>Nicholas</a:t>
            </a:r>
            <a:r>
              <a:rPr lang="ru-RU" sz="900" dirty="0"/>
              <a:t> &amp; </a:t>
            </a:r>
            <a:r>
              <a:rPr lang="ru-RU" sz="900" dirty="0" err="1"/>
              <a:t>Lemm</a:t>
            </a:r>
            <a:r>
              <a:rPr lang="ru-RU" sz="900" dirty="0"/>
              <a:t>, </a:t>
            </a:r>
            <a:r>
              <a:rPr lang="ru-RU" sz="900" dirty="0" err="1"/>
              <a:t>Dominik</a:t>
            </a:r>
            <a:r>
              <a:rPr lang="ru-RU" sz="900" dirty="0"/>
              <a:t> &amp; </a:t>
            </a:r>
            <a:r>
              <a:rPr lang="ru-RU" sz="900" dirty="0" err="1"/>
              <a:t>Wang</a:t>
            </a:r>
            <a:r>
              <a:rPr lang="ru-RU" sz="900" dirty="0"/>
              <a:t>, </a:t>
            </a:r>
            <a:r>
              <a:rPr lang="ru-RU" sz="900" dirty="0" err="1"/>
              <a:t>Jiang</a:t>
            </a:r>
            <a:r>
              <a:rPr lang="ru-RU" sz="900" dirty="0"/>
              <a:t> &amp; </a:t>
            </a:r>
            <a:r>
              <a:rPr lang="ru-RU" sz="900" dirty="0" err="1"/>
              <a:t>Pérez</a:t>
            </a:r>
            <a:r>
              <a:rPr lang="ru-RU" sz="900" dirty="0"/>
              <a:t>, </a:t>
            </a:r>
            <a:r>
              <a:rPr lang="ru-RU" sz="900" dirty="0" err="1"/>
              <a:t>Adrià</a:t>
            </a:r>
            <a:r>
              <a:rPr lang="ru-RU" sz="900" dirty="0"/>
              <a:t> &amp; </a:t>
            </a:r>
            <a:r>
              <a:rPr lang="ru-RU" sz="900" dirty="0" err="1"/>
              <a:t>Majewski</a:t>
            </a:r>
            <a:r>
              <a:rPr lang="ru-RU" sz="900" dirty="0"/>
              <a:t>, </a:t>
            </a:r>
            <a:r>
              <a:rPr lang="ru-RU" sz="900" dirty="0" err="1"/>
              <a:t>Maciej</a:t>
            </a:r>
            <a:r>
              <a:rPr lang="ru-RU" sz="900" dirty="0"/>
              <a:t> &amp; </a:t>
            </a:r>
            <a:r>
              <a:rPr lang="ru-RU" sz="900" dirty="0" err="1"/>
              <a:t>Krämer</a:t>
            </a:r>
            <a:r>
              <a:rPr lang="ru-RU" sz="900" dirty="0"/>
              <a:t>, </a:t>
            </a:r>
            <a:r>
              <a:rPr lang="ru-RU" sz="900" dirty="0" err="1"/>
              <a:t>Andreas</a:t>
            </a:r>
            <a:r>
              <a:rPr lang="ru-RU" sz="900" dirty="0"/>
              <a:t> &amp; </a:t>
            </a:r>
            <a:r>
              <a:rPr lang="ru-RU" sz="900" dirty="0" err="1"/>
              <a:t>Chen</a:t>
            </a:r>
            <a:r>
              <a:rPr lang="ru-RU" sz="900" dirty="0"/>
              <a:t>, </a:t>
            </a:r>
            <a:r>
              <a:rPr lang="ru-RU" sz="900" dirty="0" err="1"/>
              <a:t>Yaoyi</a:t>
            </a:r>
            <a:r>
              <a:rPr lang="ru-RU" sz="900" dirty="0"/>
              <a:t> &amp; </a:t>
            </a:r>
            <a:r>
              <a:rPr lang="ru-RU" sz="900" dirty="0" err="1"/>
              <a:t>Olsson</a:t>
            </a:r>
            <a:r>
              <a:rPr lang="ru-RU" sz="900" dirty="0"/>
              <a:t>, </a:t>
            </a:r>
            <a:r>
              <a:rPr lang="ru-RU" sz="900" dirty="0" err="1"/>
              <a:t>Simon</a:t>
            </a:r>
            <a:r>
              <a:rPr lang="ru-RU" sz="900" dirty="0"/>
              <a:t> &amp; </a:t>
            </a:r>
            <a:r>
              <a:rPr lang="ru-RU" sz="900" dirty="0" err="1"/>
              <a:t>Fabritiis</a:t>
            </a:r>
            <a:r>
              <a:rPr lang="ru-RU" sz="900" dirty="0"/>
              <a:t>, </a:t>
            </a:r>
            <a:r>
              <a:rPr lang="ru-RU" sz="900" dirty="0" err="1"/>
              <a:t>Gianni</a:t>
            </a:r>
            <a:r>
              <a:rPr lang="ru-RU" sz="900" dirty="0"/>
              <a:t> &amp; </a:t>
            </a:r>
            <a:r>
              <a:rPr lang="ru-RU" sz="900" dirty="0" err="1"/>
              <a:t>Noé</a:t>
            </a:r>
            <a:r>
              <a:rPr lang="ru-RU" sz="900" dirty="0"/>
              <a:t>, </a:t>
            </a:r>
            <a:r>
              <a:rPr lang="ru-RU" sz="900" dirty="0" err="1"/>
              <a:t>Frank</a:t>
            </a:r>
            <a:r>
              <a:rPr lang="ru-RU" sz="900" dirty="0"/>
              <a:t> &amp; </a:t>
            </a:r>
            <a:r>
              <a:rPr lang="ru-RU" sz="900" dirty="0" err="1"/>
              <a:t>Clementi</a:t>
            </a:r>
            <a:r>
              <a:rPr lang="ru-RU" sz="900" dirty="0"/>
              <a:t>, </a:t>
            </a:r>
            <a:r>
              <a:rPr lang="ru-RU" sz="900" dirty="0" err="1"/>
              <a:t>Cecilia</a:t>
            </a:r>
            <a:r>
              <a:rPr lang="ru-RU" sz="900" dirty="0"/>
              <a:t>. (2020). </a:t>
            </a:r>
            <a:r>
              <a:rPr lang="ru-RU" sz="900" dirty="0" err="1"/>
              <a:t>Coarse</a:t>
            </a:r>
            <a:r>
              <a:rPr lang="ru-RU" sz="900" dirty="0"/>
              <a:t> </a:t>
            </a:r>
            <a:r>
              <a:rPr lang="ru-RU" sz="900" dirty="0" err="1"/>
              <a:t>graining</a:t>
            </a:r>
            <a:r>
              <a:rPr lang="ru-RU" sz="900" dirty="0"/>
              <a:t> </a:t>
            </a:r>
            <a:r>
              <a:rPr lang="ru-RU" sz="900" dirty="0" err="1"/>
              <a:t>molecular</a:t>
            </a:r>
            <a:r>
              <a:rPr lang="ru-RU" sz="900" dirty="0"/>
              <a:t> </a:t>
            </a:r>
            <a:r>
              <a:rPr lang="ru-RU" sz="900" dirty="0" err="1"/>
              <a:t>dynamics</a:t>
            </a:r>
            <a:r>
              <a:rPr lang="ru-RU" sz="900" dirty="0"/>
              <a:t> </a:t>
            </a:r>
            <a:r>
              <a:rPr lang="ru-RU" sz="900" dirty="0" err="1"/>
              <a:t>with</a:t>
            </a:r>
            <a:r>
              <a:rPr lang="ru-RU" sz="900" dirty="0"/>
              <a:t> </a:t>
            </a:r>
            <a:r>
              <a:rPr lang="ru-RU" sz="900" dirty="0" err="1"/>
              <a:t>graph</a:t>
            </a:r>
            <a:r>
              <a:rPr lang="ru-RU" sz="900" dirty="0"/>
              <a:t> </a:t>
            </a:r>
            <a:r>
              <a:rPr lang="ru-RU" sz="900" dirty="0" err="1"/>
              <a:t>neural</a:t>
            </a:r>
            <a:r>
              <a:rPr lang="ru-RU" sz="900" dirty="0"/>
              <a:t> </a:t>
            </a:r>
            <a:r>
              <a:rPr lang="ru-RU" sz="900" dirty="0" err="1"/>
              <a:t>networks</a:t>
            </a:r>
            <a:r>
              <a:rPr lang="ru-RU" sz="900" dirty="0"/>
              <a:t>. </a:t>
            </a:r>
            <a:r>
              <a:rPr lang="ru-RU" sz="900" dirty="0" err="1"/>
              <a:t>The</a:t>
            </a:r>
            <a:r>
              <a:rPr lang="ru-RU" sz="900" dirty="0"/>
              <a:t> </a:t>
            </a:r>
            <a:r>
              <a:rPr lang="ru-RU" sz="900" dirty="0" err="1"/>
              <a:t>Journal</a:t>
            </a:r>
            <a:r>
              <a:rPr lang="ru-RU" sz="900" dirty="0"/>
              <a:t> </a:t>
            </a:r>
            <a:r>
              <a:rPr lang="ru-RU" sz="900" dirty="0" err="1"/>
              <a:t>of</a:t>
            </a:r>
            <a:r>
              <a:rPr lang="ru-RU" sz="900" dirty="0"/>
              <a:t> </a:t>
            </a:r>
            <a:r>
              <a:rPr lang="ru-RU" sz="900" dirty="0" err="1"/>
              <a:t>Chemical</a:t>
            </a:r>
            <a:r>
              <a:rPr lang="ru-RU" sz="900" dirty="0"/>
              <a:t> </a:t>
            </a:r>
            <a:r>
              <a:rPr lang="ru-RU" sz="900" dirty="0" err="1"/>
              <a:t>Physics</a:t>
            </a:r>
            <a:r>
              <a:rPr lang="ru-RU" sz="900" dirty="0"/>
              <a:t>. 153. 10.1063/5.0026133</a:t>
            </a:r>
          </a:p>
        </p:txBody>
      </p:sp>
    </p:spTree>
    <p:extLst>
      <p:ext uri="{BB962C8B-B14F-4D97-AF65-F5344CB8AC3E}">
        <p14:creationId xmlns:p14="http://schemas.microsoft.com/office/powerpoint/2010/main" val="373937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39F7E-4FF8-2F4F-88CC-491E86F9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Model replication of different states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C5725C-DDF6-2940-A9DC-07C9C8D5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Two-dimensional free energy surfaces and sample </a:t>
            </a:r>
            <a:r>
              <a:rPr lang="en-US" sz="2000" dirty="0">
                <a:solidFill>
                  <a:srgbClr val="00B0F0"/>
                </a:solidFill>
              </a:rPr>
              <a:t>folded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6"/>
                </a:solidFill>
              </a:rPr>
              <a:t>unfolded</a:t>
            </a:r>
            <a:r>
              <a:rPr lang="en-US" sz="2000" dirty="0"/>
              <a:t>, 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misfolded</a:t>
            </a:r>
            <a:r>
              <a:rPr lang="en-US" sz="2000" dirty="0"/>
              <a:t> conformations from the baseline atomistic simulation of chignolin and the </a:t>
            </a:r>
            <a:r>
              <a:rPr lang="en-US" sz="2000" dirty="0" err="1"/>
              <a:t>CGSchNet</a:t>
            </a:r>
            <a:r>
              <a:rPr lang="en-US" sz="2000" dirty="0"/>
              <a:t> simulation </a:t>
            </a:r>
          </a:p>
          <a:p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D6875-F0A9-3442-A8B4-1FE9434E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82" y="101157"/>
            <a:ext cx="4636908" cy="650794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2E56EE-A71F-844D-B2D9-D3FFE11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100" y="6356350"/>
            <a:ext cx="10287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715C5B-5DEE-CE4C-9F8A-736E78BA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409FE-5D1B-C94B-A868-9E2ABBD2ED31}"/>
              </a:ext>
            </a:extLst>
          </p:cNvPr>
          <p:cNvSpPr txBox="1"/>
          <p:nvPr/>
        </p:nvSpPr>
        <p:spPr>
          <a:xfrm>
            <a:off x="838200" y="6211669"/>
            <a:ext cx="4273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err="1"/>
              <a:t>Husic</a:t>
            </a:r>
            <a:r>
              <a:rPr lang="ru-RU" sz="900" dirty="0"/>
              <a:t>, </a:t>
            </a:r>
            <a:r>
              <a:rPr lang="ru-RU" sz="900" dirty="0" err="1"/>
              <a:t>Brooke</a:t>
            </a:r>
            <a:r>
              <a:rPr lang="ru-RU" sz="900" dirty="0"/>
              <a:t> &amp; </a:t>
            </a:r>
            <a:r>
              <a:rPr lang="ru-RU" sz="900" dirty="0" err="1"/>
              <a:t>Charron</a:t>
            </a:r>
            <a:r>
              <a:rPr lang="ru-RU" sz="900" dirty="0"/>
              <a:t>, </a:t>
            </a:r>
            <a:r>
              <a:rPr lang="ru-RU" sz="900" dirty="0" err="1"/>
              <a:t>Nicholas</a:t>
            </a:r>
            <a:r>
              <a:rPr lang="ru-RU" sz="900" dirty="0"/>
              <a:t> &amp; </a:t>
            </a:r>
            <a:r>
              <a:rPr lang="ru-RU" sz="900" dirty="0" err="1"/>
              <a:t>Lemm</a:t>
            </a:r>
            <a:r>
              <a:rPr lang="ru-RU" sz="900" dirty="0"/>
              <a:t>, </a:t>
            </a:r>
            <a:r>
              <a:rPr lang="ru-RU" sz="900" dirty="0" err="1"/>
              <a:t>Dominik</a:t>
            </a:r>
            <a:r>
              <a:rPr lang="ru-RU" sz="900" dirty="0"/>
              <a:t> &amp; </a:t>
            </a:r>
            <a:r>
              <a:rPr lang="ru-RU" sz="900" dirty="0" err="1"/>
              <a:t>Wang</a:t>
            </a:r>
            <a:r>
              <a:rPr lang="ru-RU" sz="900" dirty="0"/>
              <a:t>, </a:t>
            </a:r>
            <a:r>
              <a:rPr lang="ru-RU" sz="900" dirty="0" err="1"/>
              <a:t>Jiang</a:t>
            </a:r>
            <a:r>
              <a:rPr lang="ru-RU" sz="900" dirty="0"/>
              <a:t> &amp; </a:t>
            </a:r>
            <a:r>
              <a:rPr lang="ru-RU" sz="900" dirty="0" err="1"/>
              <a:t>Pérez</a:t>
            </a:r>
            <a:r>
              <a:rPr lang="ru-RU" sz="900" dirty="0"/>
              <a:t>, </a:t>
            </a:r>
            <a:r>
              <a:rPr lang="ru-RU" sz="900" dirty="0" err="1"/>
              <a:t>Adrià</a:t>
            </a:r>
            <a:r>
              <a:rPr lang="ru-RU" sz="900" dirty="0"/>
              <a:t> &amp; </a:t>
            </a:r>
            <a:r>
              <a:rPr lang="ru-RU" sz="900" dirty="0" err="1"/>
              <a:t>Majewski</a:t>
            </a:r>
            <a:r>
              <a:rPr lang="ru-RU" sz="900" dirty="0"/>
              <a:t>, </a:t>
            </a:r>
            <a:r>
              <a:rPr lang="ru-RU" sz="900" dirty="0" err="1"/>
              <a:t>Maciej</a:t>
            </a:r>
            <a:r>
              <a:rPr lang="ru-RU" sz="900" dirty="0"/>
              <a:t> &amp; </a:t>
            </a:r>
            <a:r>
              <a:rPr lang="ru-RU" sz="900" dirty="0" err="1"/>
              <a:t>Krämer</a:t>
            </a:r>
            <a:r>
              <a:rPr lang="ru-RU" sz="900" dirty="0"/>
              <a:t>, </a:t>
            </a:r>
            <a:r>
              <a:rPr lang="ru-RU" sz="900" dirty="0" err="1"/>
              <a:t>Andreas</a:t>
            </a:r>
            <a:r>
              <a:rPr lang="ru-RU" sz="900" dirty="0"/>
              <a:t> &amp; </a:t>
            </a:r>
            <a:r>
              <a:rPr lang="ru-RU" sz="900" dirty="0" err="1"/>
              <a:t>Chen</a:t>
            </a:r>
            <a:r>
              <a:rPr lang="ru-RU" sz="900" dirty="0"/>
              <a:t>, </a:t>
            </a:r>
            <a:r>
              <a:rPr lang="ru-RU" sz="900" dirty="0" err="1"/>
              <a:t>Yaoyi</a:t>
            </a:r>
            <a:r>
              <a:rPr lang="ru-RU" sz="900" dirty="0"/>
              <a:t> &amp; </a:t>
            </a:r>
            <a:r>
              <a:rPr lang="ru-RU" sz="900" dirty="0" err="1"/>
              <a:t>Olsson</a:t>
            </a:r>
            <a:r>
              <a:rPr lang="ru-RU" sz="900" dirty="0"/>
              <a:t>, </a:t>
            </a:r>
            <a:r>
              <a:rPr lang="ru-RU" sz="900" dirty="0" err="1"/>
              <a:t>Simon</a:t>
            </a:r>
            <a:r>
              <a:rPr lang="ru-RU" sz="900" dirty="0"/>
              <a:t> &amp; </a:t>
            </a:r>
            <a:r>
              <a:rPr lang="ru-RU" sz="900" dirty="0" err="1"/>
              <a:t>Fabritiis</a:t>
            </a:r>
            <a:r>
              <a:rPr lang="ru-RU" sz="900" dirty="0"/>
              <a:t>, </a:t>
            </a:r>
            <a:r>
              <a:rPr lang="ru-RU" sz="900" dirty="0" err="1"/>
              <a:t>Gianni</a:t>
            </a:r>
            <a:r>
              <a:rPr lang="ru-RU" sz="900" dirty="0"/>
              <a:t> &amp; </a:t>
            </a:r>
            <a:r>
              <a:rPr lang="ru-RU" sz="900" dirty="0" err="1"/>
              <a:t>Noé</a:t>
            </a:r>
            <a:r>
              <a:rPr lang="ru-RU" sz="900" dirty="0"/>
              <a:t>, </a:t>
            </a:r>
            <a:r>
              <a:rPr lang="ru-RU" sz="900" dirty="0" err="1"/>
              <a:t>Frank</a:t>
            </a:r>
            <a:r>
              <a:rPr lang="ru-RU" sz="900" dirty="0"/>
              <a:t> &amp; </a:t>
            </a:r>
            <a:r>
              <a:rPr lang="ru-RU" sz="900" dirty="0" err="1"/>
              <a:t>Clementi</a:t>
            </a:r>
            <a:r>
              <a:rPr lang="ru-RU" sz="900" dirty="0"/>
              <a:t>, </a:t>
            </a:r>
            <a:r>
              <a:rPr lang="ru-RU" sz="900" dirty="0" err="1"/>
              <a:t>Cecilia</a:t>
            </a:r>
            <a:r>
              <a:rPr lang="ru-RU" sz="900" dirty="0"/>
              <a:t>. (2020). </a:t>
            </a:r>
            <a:r>
              <a:rPr lang="ru-RU" sz="900" dirty="0" err="1"/>
              <a:t>Coarse</a:t>
            </a:r>
            <a:r>
              <a:rPr lang="ru-RU" sz="900" dirty="0"/>
              <a:t> </a:t>
            </a:r>
            <a:r>
              <a:rPr lang="ru-RU" sz="900" dirty="0" err="1"/>
              <a:t>graining</a:t>
            </a:r>
            <a:r>
              <a:rPr lang="ru-RU" sz="900" dirty="0"/>
              <a:t> </a:t>
            </a:r>
            <a:r>
              <a:rPr lang="ru-RU" sz="900" dirty="0" err="1"/>
              <a:t>molecular</a:t>
            </a:r>
            <a:r>
              <a:rPr lang="ru-RU" sz="900" dirty="0"/>
              <a:t> </a:t>
            </a:r>
            <a:r>
              <a:rPr lang="ru-RU" sz="900" dirty="0" err="1"/>
              <a:t>dynamics</a:t>
            </a:r>
            <a:r>
              <a:rPr lang="ru-RU" sz="900" dirty="0"/>
              <a:t> </a:t>
            </a:r>
            <a:r>
              <a:rPr lang="ru-RU" sz="900" dirty="0" err="1"/>
              <a:t>with</a:t>
            </a:r>
            <a:r>
              <a:rPr lang="ru-RU" sz="900" dirty="0"/>
              <a:t> </a:t>
            </a:r>
            <a:r>
              <a:rPr lang="ru-RU" sz="900" dirty="0" err="1"/>
              <a:t>graph</a:t>
            </a:r>
            <a:r>
              <a:rPr lang="ru-RU" sz="900" dirty="0"/>
              <a:t> </a:t>
            </a:r>
            <a:r>
              <a:rPr lang="ru-RU" sz="900" dirty="0" err="1"/>
              <a:t>neural</a:t>
            </a:r>
            <a:r>
              <a:rPr lang="ru-RU" sz="900" dirty="0"/>
              <a:t> </a:t>
            </a:r>
            <a:r>
              <a:rPr lang="ru-RU" sz="900" dirty="0" err="1"/>
              <a:t>networks</a:t>
            </a:r>
            <a:r>
              <a:rPr lang="ru-RU" sz="900" dirty="0"/>
              <a:t>. </a:t>
            </a:r>
            <a:r>
              <a:rPr lang="ru-RU" sz="900" dirty="0" err="1"/>
              <a:t>The</a:t>
            </a:r>
            <a:r>
              <a:rPr lang="ru-RU" sz="900" dirty="0"/>
              <a:t> </a:t>
            </a:r>
            <a:r>
              <a:rPr lang="ru-RU" sz="900" dirty="0" err="1"/>
              <a:t>Journal</a:t>
            </a:r>
            <a:r>
              <a:rPr lang="ru-RU" sz="900" dirty="0"/>
              <a:t> </a:t>
            </a:r>
            <a:r>
              <a:rPr lang="ru-RU" sz="900" dirty="0" err="1"/>
              <a:t>of</a:t>
            </a:r>
            <a:r>
              <a:rPr lang="ru-RU" sz="900" dirty="0"/>
              <a:t> </a:t>
            </a:r>
            <a:r>
              <a:rPr lang="ru-RU" sz="900" dirty="0" err="1"/>
              <a:t>Chemical</a:t>
            </a:r>
            <a:r>
              <a:rPr lang="ru-RU" sz="900" dirty="0"/>
              <a:t> </a:t>
            </a:r>
            <a:r>
              <a:rPr lang="ru-RU" sz="900" dirty="0" err="1"/>
              <a:t>Physics</a:t>
            </a:r>
            <a:r>
              <a:rPr lang="ru-RU" sz="900" dirty="0"/>
              <a:t>. 153. 10.1063/5.0026133</a:t>
            </a:r>
          </a:p>
        </p:txBody>
      </p:sp>
    </p:spTree>
    <p:extLst>
      <p:ext uri="{BB962C8B-B14F-4D97-AF65-F5344CB8AC3E}">
        <p14:creationId xmlns:p14="http://schemas.microsoft.com/office/powerpoint/2010/main" val="210322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67726-AA08-594A-9368-DFE2947D7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CGSchnet summary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AE929-FD6B-634A-B962-2498C718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Contribution of a bead to the coarse-grained energy should depend on its location in the molecular graph, but not at the index this bead is positioned in the input. That leads to </a:t>
            </a:r>
            <a:r>
              <a:rPr lang="en-US" sz="2400" b="1" dirty="0"/>
              <a:t>permutation invariance;</a:t>
            </a:r>
          </a:p>
          <a:p>
            <a:r>
              <a:rPr lang="en-US" sz="2400" dirty="0"/>
              <a:t>Usage of embeddings advances architectures to </a:t>
            </a:r>
            <a:r>
              <a:rPr lang="en-US" sz="2400" b="1" dirty="0"/>
              <a:t>transferability</a:t>
            </a:r>
            <a:r>
              <a:rPr lang="en-US" sz="2400" dirty="0"/>
              <a:t> across various molecular systems.  Embedding mapping scheme could be considered as area of active research;</a:t>
            </a:r>
          </a:p>
          <a:p>
            <a:r>
              <a:rPr lang="en-US" sz="2400" dirty="0"/>
              <a:t>Additional transformation of distances to set of values through RBFs allows to introduce more physical intuition into the model.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D909F6-AB3C-EF4C-A27A-CCC7D62D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 smtClean="0"/>
              <a:pPr>
                <a:spcAft>
                  <a:spcPts val="600"/>
                </a:spcAft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1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2177-784E-ED40-95B1-DDF06727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 for attention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9991A8-6BE8-E94D-82B6-0C40EBFF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72D8D020-65BC-9F4E-8E0B-79F9EF3F736E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27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Принять">
            <a:extLst>
              <a:ext uri="{FF2B5EF4-FFF2-40B4-BE49-F238E27FC236}">
                <a16:creationId xmlns:a16="http://schemas.microsoft.com/office/drawing/2014/main" id="{8B0C97CA-6508-4F87-A597-BC42EDB2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47EE5-C96B-6246-9A4B-B581626D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Molecular Dynamics and Coarse-Graining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911A0-D68A-FB4E-9A89-B2CD05523C93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Molecular dynamics  is a computer simulation method for analyzing the physical movements of atoms and molecules.(wiki)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Simulations for big size molecules are often computationally expensive. That, in turn, limits MD capabilities with too </a:t>
            </a:r>
            <a:r>
              <a:rPr lang="en-US" sz="2000" b="1" dirty="0"/>
              <a:t>small integration step </a:t>
            </a:r>
            <a:r>
              <a:rPr lang="en-US" sz="2000" dirty="0"/>
              <a:t>as well as </a:t>
            </a:r>
            <a:r>
              <a:rPr lang="en-US" sz="2000" b="1" dirty="0"/>
              <a:t>iteration over the particle list.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Coarse-Graining</a:t>
            </a:r>
            <a:r>
              <a:rPr lang="en-US" sz="2000" dirty="0"/>
              <a:t> employs next level of atom abstraction by introducing </a:t>
            </a:r>
            <a:r>
              <a:rPr lang="en-US" sz="2000" b="1" dirty="0"/>
              <a:t>pseudo-molecules (so called beads)</a:t>
            </a:r>
            <a:r>
              <a:rPr lang="en-US" sz="2000" dirty="0"/>
              <a:t>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17BAF3F-C2C2-5A4B-82A3-835034518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39" y="2679519"/>
            <a:ext cx="6946900" cy="290830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F9BFB41-A92E-F746-AFBF-8A391734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5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07F3D-CBCE-FA4E-B3B2-9A0E8BA9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of MD abstractions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7A3D59-1E57-674D-A505-EB2C10BA4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673" y="643466"/>
            <a:ext cx="6749986" cy="556873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129E47-74CC-CF40-A4FE-BF15FBD9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0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1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9A8B5-9645-5D4D-8843-36B6F5F3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General structure of CG simulation process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65393B-ADF1-F644-873C-31949274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0" y="3343906"/>
            <a:ext cx="7097858" cy="21648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70B11-1BE5-3448-9572-A5835823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The pipeline consist of several parts: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1) Obtain CG beads from all-atom simulation, i.e. variable set definition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2) Train </a:t>
            </a:r>
            <a:r>
              <a:rPr lang="en-US" sz="2000" dirty="0" err="1">
                <a:solidFill>
                  <a:srgbClr val="FFFFFF"/>
                </a:solidFill>
              </a:rPr>
              <a:t>CGNet</a:t>
            </a:r>
            <a:r>
              <a:rPr lang="en-US" sz="2000" dirty="0">
                <a:solidFill>
                  <a:srgbClr val="FFFFFF"/>
                </a:solidFill>
              </a:rPr>
              <a:t> with force-matching procedure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3 ) Run MD simulation utilizing </a:t>
            </a:r>
            <a:r>
              <a:rPr lang="en-US" sz="2000" dirty="0" err="1">
                <a:solidFill>
                  <a:srgbClr val="FFFFFF"/>
                </a:solidFill>
              </a:rPr>
              <a:t>CGNet</a:t>
            </a:r>
            <a:r>
              <a:rPr lang="en-US" sz="2000" dirty="0">
                <a:solidFill>
                  <a:srgbClr val="FFFFFF"/>
                </a:solidFill>
              </a:rPr>
              <a:t> as ”engine”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EB570C-029E-CE45-805E-B5DE57B5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1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98357-B06C-1748-B9B3-CA63111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Coarse-Graining variable set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AFBD1-6CC2-D24D-8AA9-20B599792C69}"/>
              </a:ext>
            </a:extLst>
          </p:cNvPr>
          <p:cNvSpPr txBox="1"/>
          <p:nvPr/>
        </p:nvSpPr>
        <p:spPr>
          <a:xfrm>
            <a:off x="2081464" y="2257759"/>
            <a:ext cx="2538663" cy="4235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Таблица 9">
            <a:extLst>
              <a:ext uri="{FF2B5EF4-FFF2-40B4-BE49-F238E27FC236}">
                <a16:creationId xmlns:a16="http://schemas.microsoft.com/office/drawing/2014/main" id="{7A5E14D2-66C6-754B-B48C-52A39451C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095627"/>
              </p:ext>
            </p:extLst>
          </p:nvPr>
        </p:nvGraphicFramePr>
        <p:xfrm>
          <a:off x="1330683" y="1675227"/>
          <a:ext cx="9530636" cy="66263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1429">
                  <a:extLst>
                    <a:ext uri="{9D8B030D-6E8A-4147-A177-3AD203B41FA5}">
                      <a16:colId xmlns:a16="http://schemas.microsoft.com/office/drawing/2014/main" val="921218840"/>
                    </a:ext>
                  </a:extLst>
                </a:gridCol>
                <a:gridCol w="3154190">
                  <a:extLst>
                    <a:ext uri="{9D8B030D-6E8A-4147-A177-3AD203B41FA5}">
                      <a16:colId xmlns:a16="http://schemas.microsoft.com/office/drawing/2014/main" val="4082135013"/>
                    </a:ext>
                  </a:extLst>
                </a:gridCol>
                <a:gridCol w="3235017">
                  <a:extLst>
                    <a:ext uri="{9D8B030D-6E8A-4147-A177-3AD203B41FA5}">
                      <a16:colId xmlns:a16="http://schemas.microsoft.com/office/drawing/2014/main" val="309888013"/>
                    </a:ext>
                  </a:extLst>
                </a:gridCol>
              </a:tblGrid>
              <a:tr h="352288">
                <a:tc>
                  <a:txBody>
                    <a:bodyPr/>
                    <a:lstStyle/>
                    <a:p>
                      <a:r>
                        <a:rPr lang="en-US" sz="2400"/>
                        <a:t>Rule-based</a:t>
                      </a:r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Structure-based</a:t>
                      </a:r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ML-based</a:t>
                      </a:r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5687"/>
                  </a:ext>
                </a:extLst>
              </a:tr>
              <a:tr h="3408496">
                <a:tc>
                  <a:txBody>
                    <a:bodyPr/>
                    <a:lstStyle/>
                    <a:p>
                      <a:r>
                        <a:rPr lang="en-US" sz="2400" dirty="0"/>
                        <a:t>Fixed mapping using correspondence table</a:t>
                      </a:r>
                    </a:p>
                    <a:p>
                      <a:r>
                        <a:rPr lang="en-US" sz="2400" dirty="0"/>
                        <a:t>Examples:</a:t>
                      </a:r>
                    </a:p>
                    <a:p>
                      <a:r>
                        <a:rPr lang="en-US" sz="2400" dirty="0" err="1"/>
                        <a:t>HiRE</a:t>
                      </a:r>
                      <a:r>
                        <a:rPr lang="en-US" sz="2400" dirty="0"/>
                        <a:t>-RNA (6-7 beads per nucleotide)</a:t>
                      </a:r>
                    </a:p>
                    <a:p>
                      <a:r>
                        <a:rPr lang="en-US" sz="2400" dirty="0"/>
                        <a:t>YUP, NAST (1 bead per nucleotide)</a:t>
                      </a:r>
                    </a:p>
                    <a:p>
                      <a:r>
                        <a:rPr lang="en-US" sz="2400" dirty="0"/>
                        <a:t>MARTINI (4 beads per nucleotide)</a:t>
                      </a:r>
                      <a:endParaRPr lang="ru-RU" sz="2400" dirty="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Input molecule parsed as graph, nodes in which are grouped</a:t>
                      </a:r>
                    </a:p>
                    <a:p>
                      <a:r>
                        <a:rPr lang="en-US" sz="2400" dirty="0"/>
                        <a:t>Examples:</a:t>
                      </a:r>
                    </a:p>
                    <a:p>
                      <a:r>
                        <a:rPr lang="en-US" sz="2400" dirty="0"/>
                        <a:t>Graph-Based Approach to Systematic Molecular Coarse-Graining </a:t>
                      </a:r>
                    </a:p>
                    <a:p>
                      <a:r>
                        <a:rPr lang="en-US" sz="2400" dirty="0"/>
                        <a:t>Automated Coarse-Grained Mapping Algorithm for the Martini Force Field </a:t>
                      </a:r>
                    </a:p>
                    <a:p>
                      <a:endParaRPr lang="en-US" sz="2400" dirty="0"/>
                    </a:p>
                    <a:p>
                      <a:endParaRPr lang="ru-RU" sz="2400" dirty="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Algorithm trained to ”predict” what original particles are most valuable through fitting procedure. </a:t>
                      </a:r>
                    </a:p>
                    <a:p>
                      <a:r>
                        <a:rPr lang="en-US" sz="2400"/>
                        <a:t>Examples:</a:t>
                      </a:r>
                    </a:p>
                    <a:p>
                      <a:r>
                        <a:rPr lang="en-US" sz="2400"/>
                        <a:t>Autoencoder</a:t>
                      </a:r>
                    </a:p>
                    <a:p>
                      <a:r>
                        <a:rPr lang="en-US" sz="2400"/>
                        <a:t>Attention mechanism</a:t>
                      </a:r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35104"/>
                  </a:ext>
                </a:extLst>
              </a:tr>
              <a:tr h="35228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6678"/>
                  </a:ext>
                </a:extLst>
              </a:tr>
              <a:tr h="35228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317699"/>
                  </a:ext>
                </a:extLst>
              </a:tr>
              <a:tr h="352288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81677" marR="81677" marT="40838" marB="40838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81677" marR="81677" marT="40838" marB="408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274376"/>
                  </a:ext>
                </a:extLst>
              </a:tr>
            </a:tbl>
          </a:graphicData>
        </a:graphic>
      </p:graphicFrame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3DD69DD1-4FB7-6948-853E-E1337324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0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6A1D-AC5D-E343-B9D5-1C7F8B39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MARTINI framework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769CE-0CFE-8546-88CE-5D044C13D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Autofit/>
          </a:bodyPr>
          <a:lstStyle/>
          <a:p>
            <a:r>
              <a:rPr lang="en-US" sz="2000" dirty="0"/>
              <a:t>Different versions of one applied to: lipid bilayers, proteins, and polymers </a:t>
            </a:r>
          </a:p>
          <a:p>
            <a:r>
              <a:rPr lang="en-US" sz="2000" dirty="0"/>
              <a:t>Represent specific types of chemical groups according to properties such as polarity and hydrophilicity 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663C7-91B4-CD47-9AFB-8FD22C23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684" y="1467853"/>
            <a:ext cx="7430142" cy="354789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10122-A48B-4A45-A6B1-2692C73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8593F-273E-144E-92DF-FF72A40BB590}"/>
              </a:ext>
            </a:extLst>
          </p:cNvPr>
          <p:cNvSpPr txBox="1"/>
          <p:nvPr/>
        </p:nvSpPr>
        <p:spPr>
          <a:xfrm>
            <a:off x="4589171" y="6067809"/>
            <a:ext cx="42972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Periole</a:t>
            </a:r>
            <a:r>
              <a:rPr lang="en-US" sz="1050" dirty="0"/>
              <a:t>, Xavier &amp; </a:t>
            </a:r>
            <a:r>
              <a:rPr lang="en-US" sz="1050" dirty="0" err="1"/>
              <a:t>Marrink</a:t>
            </a:r>
            <a:r>
              <a:rPr lang="en-US" sz="1050" dirty="0"/>
              <a:t>, Siewert. (2013). The Martini Coarse-Grained Force Field. Methods in molecular biology (Clifton, N.J.). 924. 533-65. 10.1007/978-1-62703-017-5_20.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9046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C63AE-52CA-F644-AB07-464C87CC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en-US" dirty="0"/>
              <a:t>Automated mapping algorithm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B00B8-8110-564D-B486-D6F38360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en-US" sz="2000"/>
              <a:t>This class of methods rely on mathematical (usually graph, where edges obtained by Nearest Neighbors) representation of the molecule.</a:t>
            </a:r>
          </a:p>
          <a:p>
            <a:r>
              <a:rPr lang="en-US" sz="2000"/>
              <a:t>Method searches patterns in the graph according to the algorithm</a:t>
            </a:r>
            <a:endParaRPr lang="ru-RU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7A6FE42-31CD-B143-A977-802CEB78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2750" y="6355080"/>
            <a:ext cx="130614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2D8D020-65BC-9F4E-8E0B-79F9EF3F736E}" type="slidenum">
              <a:rPr lang="ru-RU">
                <a:solidFill>
                  <a:prstClr val="black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ru-RU">
              <a:solidFill>
                <a:prstClr val="black">
                  <a:alpha val="80000"/>
                </a:prst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E0F4D4-1EDE-E94D-957E-2E4F1672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08" y="837532"/>
            <a:ext cx="2364317" cy="17082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4EA9CA-35CB-4F4F-ABCF-0AE54D2CF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775" y="837532"/>
            <a:ext cx="2364317" cy="17082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37998C-860E-C14B-824C-5C2F6955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83" y="4093224"/>
            <a:ext cx="5809815" cy="18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E00C2-CE21-0646-A1F8-A17E70881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90600"/>
          </a:xfrm>
        </p:spPr>
        <p:txBody>
          <a:bodyPr/>
          <a:lstStyle/>
          <a:p>
            <a:r>
              <a:rPr lang="en-US" dirty="0"/>
              <a:t>Autoencoder approach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B8D9A-7FC4-8343-BADC-222867F0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171"/>
            <a:ext cx="10515600" cy="4351338"/>
          </a:xfrm>
        </p:spPr>
        <p:txBody>
          <a:bodyPr/>
          <a:lstStyle/>
          <a:p>
            <a:r>
              <a:rPr lang="en-US" dirty="0"/>
              <a:t>CG variable set problem can be considered in Encoder-Decoder paradigm.</a:t>
            </a:r>
          </a:p>
          <a:p>
            <a:r>
              <a:rPr lang="en-US" dirty="0"/>
              <a:t>We map all-atom model to hidden space, which can be seen as “importance mask”</a:t>
            </a:r>
          </a:p>
          <a:p>
            <a:r>
              <a:rPr lang="en-US" dirty="0"/>
              <a:t>The optimization proceeds with following loss functions: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8C5792-725F-A840-80B3-4904EF67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4658073"/>
            <a:ext cx="7020560" cy="2018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2ED5F0-217C-034E-9E8F-0459A489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3450558"/>
            <a:ext cx="3251200" cy="66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F991B-30EF-A14F-A6E8-E5049367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50" y="2915698"/>
            <a:ext cx="3898900" cy="59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CD2AFC-F479-A744-AB99-C807B6D7E037}"/>
              </a:ext>
            </a:extLst>
          </p:cNvPr>
          <p:cNvSpPr txBox="1"/>
          <p:nvPr/>
        </p:nvSpPr>
        <p:spPr>
          <a:xfrm>
            <a:off x="960120" y="411095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Differently from the other approaches, number on CG particles is a hyperparameter 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FA9F67-3449-3D45-B8EF-CDC2C24B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D020-65BC-9F4E-8E0B-79F9EF3F736E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5929CB-0934-5A42-A5F4-D02FCFB58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854" y="0"/>
            <a:ext cx="2288146" cy="846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804095-314B-4046-B7FC-9D77BD6CCB1B}"/>
              </a:ext>
            </a:extLst>
          </p:cNvPr>
          <p:cNvSpPr txBox="1"/>
          <p:nvPr/>
        </p:nvSpPr>
        <p:spPr>
          <a:xfrm>
            <a:off x="179588" y="6535328"/>
            <a:ext cx="10156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/>
              <a:t>Wang</a:t>
            </a:r>
            <a:r>
              <a:rPr lang="ru-RU" sz="1100" dirty="0"/>
              <a:t>, </a:t>
            </a:r>
            <a:r>
              <a:rPr lang="ru-RU" sz="1100" dirty="0" err="1"/>
              <a:t>Wujie</a:t>
            </a:r>
            <a:r>
              <a:rPr lang="ru-RU" sz="1100" dirty="0"/>
              <a:t> &amp; </a:t>
            </a:r>
            <a:r>
              <a:rPr lang="ru-RU" sz="1100" dirty="0" err="1"/>
              <a:t>Gómez-Bombarelli</a:t>
            </a:r>
            <a:r>
              <a:rPr lang="ru-RU" sz="1100" dirty="0"/>
              <a:t>, </a:t>
            </a:r>
            <a:r>
              <a:rPr lang="ru-RU" sz="1100" dirty="0" err="1"/>
              <a:t>Rafael</a:t>
            </a:r>
            <a:r>
              <a:rPr lang="ru-RU" sz="1100" dirty="0"/>
              <a:t>. (2019). </a:t>
            </a:r>
            <a:r>
              <a:rPr lang="ru-RU" sz="1100" dirty="0" err="1"/>
              <a:t>Coarse-graining</a:t>
            </a:r>
            <a:r>
              <a:rPr lang="ru-RU" sz="1100" dirty="0"/>
              <a:t> </a:t>
            </a:r>
            <a:r>
              <a:rPr lang="ru-RU" sz="1100" dirty="0" err="1"/>
              <a:t>auto-encoders</a:t>
            </a:r>
            <a:r>
              <a:rPr lang="ru-RU" sz="1100" dirty="0"/>
              <a:t> </a:t>
            </a:r>
            <a:r>
              <a:rPr lang="ru-RU" sz="1100" dirty="0" err="1"/>
              <a:t>for</a:t>
            </a:r>
            <a:r>
              <a:rPr lang="ru-RU" sz="1100" dirty="0"/>
              <a:t> </a:t>
            </a:r>
            <a:r>
              <a:rPr lang="ru-RU" sz="1100" dirty="0" err="1"/>
              <a:t>molecular</a:t>
            </a:r>
            <a:r>
              <a:rPr lang="ru-RU" sz="1100" dirty="0"/>
              <a:t> </a:t>
            </a:r>
            <a:r>
              <a:rPr lang="ru-RU" sz="1100" dirty="0" err="1"/>
              <a:t>dynamics</a:t>
            </a:r>
            <a:r>
              <a:rPr lang="ru-RU" sz="1100" dirty="0"/>
              <a:t>. </a:t>
            </a:r>
            <a:r>
              <a:rPr lang="ru-RU" sz="1100" dirty="0" err="1"/>
              <a:t>npj</a:t>
            </a:r>
            <a:r>
              <a:rPr lang="ru-RU" sz="1100" dirty="0"/>
              <a:t> </a:t>
            </a:r>
            <a:r>
              <a:rPr lang="ru-RU" sz="1100" dirty="0" err="1"/>
              <a:t>Computational</a:t>
            </a:r>
            <a:r>
              <a:rPr lang="ru-RU" sz="1100" dirty="0"/>
              <a:t> </a:t>
            </a:r>
            <a:r>
              <a:rPr lang="ru-RU" sz="1100" dirty="0" err="1"/>
              <a:t>Materials</a:t>
            </a:r>
            <a:r>
              <a:rPr lang="ru-RU" sz="1100" dirty="0"/>
              <a:t>. 5. 125. 10.1038/s41524-019-0261-5. </a:t>
            </a:r>
          </a:p>
        </p:txBody>
      </p:sp>
    </p:spTree>
    <p:extLst>
      <p:ext uri="{BB962C8B-B14F-4D97-AF65-F5344CB8AC3E}">
        <p14:creationId xmlns:p14="http://schemas.microsoft.com/office/powerpoint/2010/main" val="3102929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1889</Words>
  <Application>Microsoft Macintosh PowerPoint</Application>
  <PresentationFormat>Широкоэкранный</PresentationFormat>
  <Paragraphs>193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Ayuthaya</vt:lpstr>
      <vt:lpstr>Calibri</vt:lpstr>
      <vt:lpstr>Calibri Light</vt:lpstr>
      <vt:lpstr>Cambria Math</vt:lpstr>
      <vt:lpstr>Тема Office</vt:lpstr>
      <vt:lpstr>Coarse graining molecular dynamics with graph neural networks CGSchNet model</vt:lpstr>
      <vt:lpstr>Contents</vt:lpstr>
      <vt:lpstr>Molecular Dynamics and Coarse-Graining</vt:lpstr>
      <vt:lpstr>Overview of MD abstractions</vt:lpstr>
      <vt:lpstr>General structure of CG simulation process </vt:lpstr>
      <vt:lpstr>Coarse-Graining variable set definitions</vt:lpstr>
      <vt:lpstr>MARTINI framework</vt:lpstr>
      <vt:lpstr>Automated mapping algorithm </vt:lpstr>
      <vt:lpstr>Autoencoder approach </vt:lpstr>
      <vt:lpstr>Summary of variable set definition methods</vt:lpstr>
      <vt:lpstr>Variable set definition in CGSchnet</vt:lpstr>
      <vt:lpstr>Thermodynamic consistency</vt:lpstr>
      <vt:lpstr>Example of CG variable set</vt:lpstr>
      <vt:lpstr>Force-matching/CGNet architecture</vt:lpstr>
      <vt:lpstr>Featurization layer</vt:lpstr>
      <vt:lpstr>Prior energy terms</vt:lpstr>
      <vt:lpstr>Force derivation and loss function</vt:lpstr>
      <vt:lpstr>CGNet summary </vt:lpstr>
      <vt:lpstr>CGSchnet architecture</vt:lpstr>
      <vt:lpstr>Embedding layer</vt:lpstr>
      <vt:lpstr>Message passing network</vt:lpstr>
      <vt:lpstr>Continuous representation of interatomic distances</vt:lpstr>
      <vt:lpstr>Simulation</vt:lpstr>
      <vt:lpstr>Model performance assess</vt:lpstr>
      <vt:lpstr>Model replication of different states</vt:lpstr>
      <vt:lpstr>CGSchnet summary</vt:lpstr>
      <vt:lpstr>Thank you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Мосяев Андрей</dc:creator>
  <cp:lastModifiedBy>Мосяев Андрей</cp:lastModifiedBy>
  <cp:revision>31</cp:revision>
  <dcterms:created xsi:type="dcterms:W3CDTF">2021-12-13T15:17:49Z</dcterms:created>
  <dcterms:modified xsi:type="dcterms:W3CDTF">2022-01-27T09:43:50Z</dcterms:modified>
</cp:coreProperties>
</file>